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91" r:id="rId3"/>
    <p:sldId id="280" r:id="rId4"/>
    <p:sldId id="281" r:id="rId5"/>
    <p:sldId id="290" r:id="rId6"/>
    <p:sldId id="271" r:id="rId7"/>
    <p:sldId id="274" r:id="rId8"/>
    <p:sldId id="264" r:id="rId9"/>
    <p:sldId id="286" r:id="rId10"/>
    <p:sldId id="282" r:id="rId11"/>
    <p:sldId id="292" r:id="rId12"/>
    <p:sldId id="272" r:id="rId13"/>
    <p:sldId id="263" r:id="rId14"/>
    <p:sldId id="273" r:id="rId15"/>
    <p:sldId id="284" r:id="rId16"/>
    <p:sldId id="285" r:id="rId17"/>
    <p:sldId id="256" r:id="rId18"/>
    <p:sldId id="257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262" r:id="rId30"/>
    <p:sldId id="258" r:id="rId31"/>
    <p:sldId id="259" r:id="rId32"/>
    <p:sldId id="260" r:id="rId33"/>
    <p:sldId id="261" r:id="rId34"/>
    <p:sldId id="305" r:id="rId35"/>
    <p:sldId id="306" r:id="rId36"/>
    <p:sldId id="300" r:id="rId37"/>
    <p:sldId id="289" r:id="rId38"/>
    <p:sldId id="307" r:id="rId39"/>
    <p:sldId id="308" r:id="rId40"/>
    <p:sldId id="309" r:id="rId41"/>
    <p:sldId id="310" r:id="rId42"/>
    <p:sldId id="311" r:id="rId43"/>
    <p:sldId id="312" r:id="rId4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64A689-E390-5E86-EFA3-85003E74CAAA}" v="7" dt="2024-09-11T10:22:38.571"/>
    <p1510:client id="{CF146885-ABCC-69BE-6C33-D7373077032B}" v="2" dt="2024-09-11T18:31:50.6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49" autoAdjust="0"/>
    <p:restoredTop sz="94660"/>
  </p:normalViewPr>
  <p:slideViewPr>
    <p:cSldViewPr snapToGrid="0">
      <p:cViewPr varScale="1">
        <p:scale>
          <a:sx n="66" d="100"/>
          <a:sy n="66" d="100"/>
        </p:scale>
        <p:origin x="19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utter" userId="S::shutter@wadhamschool.co.uk::093d6b15-458b-43c0-99d9-0f5b82a9e8fa" providerId="AD" clId="Web-{7824C09F-C38C-4487-790A-194412BB5E77}"/>
    <pc:docChg chg="modSld">
      <pc:chgData name="Sarah Hutter" userId="S::shutter@wadhamschool.co.uk::093d6b15-458b-43c0-99d9-0f5b82a9e8fa" providerId="AD" clId="Web-{7824C09F-C38C-4487-790A-194412BB5E77}" dt="2024-07-31T09:26:33.586" v="33" actId="20577"/>
      <pc:docMkLst>
        <pc:docMk/>
      </pc:docMkLst>
      <pc:sldChg chg="modSp">
        <pc:chgData name="Sarah Hutter" userId="S::shutter@wadhamschool.co.uk::093d6b15-458b-43c0-99d9-0f5b82a9e8fa" providerId="AD" clId="Web-{7824C09F-C38C-4487-790A-194412BB5E77}" dt="2024-07-31T09:26:33.586" v="33" actId="20577"/>
        <pc:sldMkLst>
          <pc:docMk/>
          <pc:sldMk cId="3926920963" sldId="300"/>
        </pc:sldMkLst>
        <pc:spChg chg="mod">
          <ac:chgData name="Sarah Hutter" userId="S::shutter@wadhamschool.co.uk::093d6b15-458b-43c0-99d9-0f5b82a9e8fa" providerId="AD" clId="Web-{7824C09F-C38C-4487-790A-194412BB5E77}" dt="2024-07-31T09:26:33.586" v="33" actId="20577"/>
          <ac:spMkLst>
            <pc:docMk/>
            <pc:sldMk cId="3926920963" sldId="300"/>
            <ac:spMk id="2" creationId="{1C980976-7DE2-D05C-10C3-C7D0AD00092D}"/>
          </ac:spMkLst>
        </pc:spChg>
      </pc:sldChg>
      <pc:sldChg chg="modSp">
        <pc:chgData name="Sarah Hutter" userId="S::shutter@wadhamschool.co.uk::093d6b15-458b-43c0-99d9-0f5b82a9e8fa" providerId="AD" clId="Web-{7824C09F-C38C-4487-790A-194412BB5E77}" dt="2024-07-31T09:26:09.960" v="18" actId="20577"/>
        <pc:sldMkLst>
          <pc:docMk/>
          <pc:sldMk cId="2986735046" sldId="305"/>
        </pc:sldMkLst>
        <pc:spChg chg="mod">
          <ac:chgData name="Sarah Hutter" userId="S::shutter@wadhamschool.co.uk::093d6b15-458b-43c0-99d9-0f5b82a9e8fa" providerId="AD" clId="Web-{7824C09F-C38C-4487-790A-194412BB5E77}" dt="2024-07-31T09:26:09.960" v="18" actId="20577"/>
          <ac:spMkLst>
            <pc:docMk/>
            <pc:sldMk cId="2986735046" sldId="305"/>
            <ac:spMk id="2" creationId="{A8C7489D-5261-E6B6-8A8C-A111C45DDA7E}"/>
          </ac:spMkLst>
        </pc:spChg>
      </pc:sldChg>
      <pc:sldChg chg="modSp">
        <pc:chgData name="Sarah Hutter" userId="S::shutter@wadhamschool.co.uk::093d6b15-458b-43c0-99d9-0f5b82a9e8fa" providerId="AD" clId="Web-{7824C09F-C38C-4487-790A-194412BB5E77}" dt="2024-07-31T09:26:17.820" v="23" actId="20577"/>
        <pc:sldMkLst>
          <pc:docMk/>
          <pc:sldMk cId="2012049415" sldId="306"/>
        </pc:sldMkLst>
        <pc:spChg chg="mod">
          <ac:chgData name="Sarah Hutter" userId="S::shutter@wadhamschool.co.uk::093d6b15-458b-43c0-99d9-0f5b82a9e8fa" providerId="AD" clId="Web-{7824C09F-C38C-4487-790A-194412BB5E77}" dt="2024-07-31T09:26:17.820" v="23" actId="20577"/>
          <ac:spMkLst>
            <pc:docMk/>
            <pc:sldMk cId="2012049415" sldId="306"/>
            <ac:spMk id="2" creationId="{A8C7489D-5261-E6B6-8A8C-A111C45DDA7E}"/>
          </ac:spMkLst>
        </pc:spChg>
      </pc:sldChg>
    </pc:docChg>
  </pc:docChgLst>
  <pc:docChgLst>
    <pc:chgData name="Sarah Hutter" userId="S::shutter@wadhamschool.co.uk::093d6b15-458b-43c0-99d9-0f5b82a9e8fa" providerId="AD" clId="Web-{5E4E7460-ACD6-596F-8A3B-2843B8462DC8}"/>
    <pc:docChg chg="addSld modSld sldOrd">
      <pc:chgData name="Sarah Hutter" userId="S::shutter@wadhamschool.co.uk::093d6b15-458b-43c0-99d9-0f5b82a9e8fa" providerId="AD" clId="Web-{5E4E7460-ACD6-596F-8A3B-2843B8462DC8}" dt="2024-06-27T21:35:08.906" v="25" actId="1076"/>
      <pc:docMkLst>
        <pc:docMk/>
      </pc:docMkLst>
      <pc:sldChg chg="ord">
        <pc:chgData name="Sarah Hutter" userId="S::shutter@wadhamschool.co.uk::093d6b15-458b-43c0-99d9-0f5b82a9e8fa" providerId="AD" clId="Web-{5E4E7460-ACD6-596F-8A3B-2843B8462DC8}" dt="2024-06-27T21:30:04.027" v="13"/>
        <pc:sldMkLst>
          <pc:docMk/>
          <pc:sldMk cId="924736779" sldId="264"/>
        </pc:sldMkLst>
      </pc:sldChg>
      <pc:sldChg chg="modSp">
        <pc:chgData name="Sarah Hutter" userId="S::shutter@wadhamschool.co.uk::093d6b15-458b-43c0-99d9-0f5b82a9e8fa" providerId="AD" clId="Web-{5E4E7460-ACD6-596F-8A3B-2843B8462DC8}" dt="2024-06-27T21:28:35.053" v="12" actId="20577"/>
        <pc:sldMkLst>
          <pc:docMk/>
          <pc:sldMk cId="2428068835" sldId="278"/>
        </pc:sldMkLst>
        <pc:spChg chg="mod">
          <ac:chgData name="Sarah Hutter" userId="S::shutter@wadhamschool.co.uk::093d6b15-458b-43c0-99d9-0f5b82a9e8fa" providerId="AD" clId="Web-{5E4E7460-ACD6-596F-8A3B-2843B8462DC8}" dt="2024-06-27T21:28:35.053" v="12" actId="20577"/>
          <ac:spMkLst>
            <pc:docMk/>
            <pc:sldMk cId="2428068835" sldId="278"/>
            <ac:spMk id="6" creationId="{721A22A3-AEAE-00FB-AD91-7ADE56FC7022}"/>
          </ac:spMkLst>
        </pc:spChg>
      </pc:sldChg>
      <pc:sldChg chg="ord">
        <pc:chgData name="Sarah Hutter" userId="S::shutter@wadhamschool.co.uk::093d6b15-458b-43c0-99d9-0f5b82a9e8fa" providerId="AD" clId="Web-{5E4E7460-ACD6-596F-8A3B-2843B8462DC8}" dt="2024-06-27T21:30:38.279" v="14"/>
        <pc:sldMkLst>
          <pc:docMk/>
          <pc:sldMk cId="3649717113" sldId="282"/>
        </pc:sldMkLst>
      </pc:sldChg>
      <pc:sldChg chg="modSp new">
        <pc:chgData name="Sarah Hutter" userId="S::shutter@wadhamschool.co.uk::093d6b15-458b-43c0-99d9-0f5b82a9e8fa" providerId="AD" clId="Web-{5E4E7460-ACD6-596F-8A3B-2843B8462DC8}" dt="2024-06-27T21:35:08.906" v="25" actId="1076"/>
        <pc:sldMkLst>
          <pc:docMk/>
          <pc:sldMk cId="3495634309" sldId="289"/>
        </pc:sldMkLst>
        <pc:spChg chg="mod">
          <ac:chgData name="Sarah Hutter" userId="S::shutter@wadhamschool.co.uk::093d6b15-458b-43c0-99d9-0f5b82a9e8fa" providerId="AD" clId="Web-{5E4E7460-ACD6-596F-8A3B-2843B8462DC8}" dt="2024-06-27T21:35:08.906" v="25" actId="1076"/>
          <ac:spMkLst>
            <pc:docMk/>
            <pc:sldMk cId="3495634309" sldId="289"/>
            <ac:spMk id="2" creationId="{32D53D33-EA77-451D-BDF0-62177190F3B2}"/>
          </ac:spMkLst>
        </pc:spChg>
      </pc:sldChg>
    </pc:docChg>
  </pc:docChgLst>
  <pc:docChgLst>
    <pc:chgData name="Sarah Hutter" userId="S::shutter@wadhamschool.co.uk::093d6b15-458b-43c0-99d9-0f5b82a9e8fa" providerId="AD" clId="Web-{900EC494-29E2-7EA6-FD30-F76551005E10}"/>
    <pc:docChg chg="addSld delSld modSld">
      <pc:chgData name="Sarah Hutter" userId="S::shutter@wadhamschool.co.uk::093d6b15-458b-43c0-99d9-0f5b82a9e8fa" providerId="AD" clId="Web-{900EC494-29E2-7EA6-FD30-F76551005E10}" dt="2024-07-30T14:10:26.532" v="256" actId="1076"/>
      <pc:docMkLst>
        <pc:docMk/>
      </pc:docMkLst>
      <pc:sldChg chg="addSp modSp">
        <pc:chgData name="Sarah Hutter" userId="S::shutter@wadhamschool.co.uk::093d6b15-458b-43c0-99d9-0f5b82a9e8fa" providerId="AD" clId="Web-{900EC494-29E2-7EA6-FD30-F76551005E10}" dt="2024-07-30T13:30:54.183" v="186" actId="1076"/>
        <pc:sldMkLst>
          <pc:docMk/>
          <pc:sldMk cId="3400055695" sldId="262"/>
        </pc:sldMkLst>
        <pc:picChg chg="add mod">
          <ac:chgData name="Sarah Hutter" userId="S::shutter@wadhamschool.co.uk::093d6b15-458b-43c0-99d9-0f5b82a9e8fa" providerId="AD" clId="Web-{900EC494-29E2-7EA6-FD30-F76551005E10}" dt="2024-07-30T13:30:54.183" v="186" actId="1076"/>
          <ac:picMkLst>
            <pc:docMk/>
            <pc:sldMk cId="3400055695" sldId="262"/>
            <ac:picMk id="3" creationId="{ADDD8FAC-B40C-686A-67FE-3CD6BE57489F}"/>
          </ac:picMkLst>
        </pc:picChg>
      </pc:sldChg>
      <pc:sldChg chg="modSp">
        <pc:chgData name="Sarah Hutter" userId="S::shutter@wadhamschool.co.uk::093d6b15-458b-43c0-99d9-0f5b82a9e8fa" providerId="AD" clId="Web-{900EC494-29E2-7EA6-FD30-F76551005E10}" dt="2024-07-30T13:29:29.086" v="181" actId="1076"/>
        <pc:sldMkLst>
          <pc:docMk/>
          <pc:sldMk cId="2672384334" sldId="263"/>
        </pc:sldMkLst>
        <pc:picChg chg="mod modCrop">
          <ac:chgData name="Sarah Hutter" userId="S::shutter@wadhamschool.co.uk::093d6b15-458b-43c0-99d9-0f5b82a9e8fa" providerId="AD" clId="Web-{900EC494-29E2-7EA6-FD30-F76551005E10}" dt="2024-07-30T13:29:29.086" v="181" actId="1076"/>
          <ac:picMkLst>
            <pc:docMk/>
            <pc:sldMk cId="2672384334" sldId="263"/>
            <ac:picMk id="5" creationId="{3CEFB27B-EACD-ADEA-1047-669074C34F15}"/>
          </ac:picMkLst>
        </pc:picChg>
      </pc:sldChg>
      <pc:sldChg chg="addSp delSp modSp">
        <pc:chgData name="Sarah Hutter" userId="S::shutter@wadhamschool.co.uk::093d6b15-458b-43c0-99d9-0f5b82a9e8fa" providerId="AD" clId="Web-{900EC494-29E2-7EA6-FD30-F76551005E10}" dt="2024-07-30T13:21:16.416" v="158" actId="14100"/>
        <pc:sldMkLst>
          <pc:docMk/>
          <pc:sldMk cId="2875248731" sldId="274"/>
        </pc:sldMkLst>
        <pc:spChg chg="del">
          <ac:chgData name="Sarah Hutter" userId="S::shutter@wadhamschool.co.uk::093d6b15-458b-43c0-99d9-0f5b82a9e8fa" providerId="AD" clId="Web-{900EC494-29E2-7EA6-FD30-F76551005E10}" dt="2024-07-30T13:09:25.505" v="5"/>
          <ac:spMkLst>
            <pc:docMk/>
            <pc:sldMk cId="2875248731" sldId="274"/>
            <ac:spMk id="3" creationId="{301991A2-E93A-6977-7325-0501003B6EC0}"/>
          </ac:spMkLst>
        </pc:spChg>
        <pc:spChg chg="add del mod">
          <ac:chgData name="Sarah Hutter" userId="S::shutter@wadhamschool.co.uk::093d6b15-458b-43c0-99d9-0f5b82a9e8fa" providerId="AD" clId="Web-{900EC494-29E2-7EA6-FD30-F76551005E10}" dt="2024-07-30T13:13:09.293" v="133"/>
          <ac:spMkLst>
            <pc:docMk/>
            <pc:sldMk cId="2875248731" sldId="274"/>
            <ac:spMk id="11" creationId="{D59C2345-91D1-BBCF-7A07-C5E04BAE7999}"/>
          </ac:spMkLst>
        </pc:spChg>
        <pc:spChg chg="add mod">
          <ac:chgData name="Sarah Hutter" userId="S::shutter@wadhamschool.co.uk::093d6b15-458b-43c0-99d9-0f5b82a9e8fa" providerId="AD" clId="Web-{900EC494-29E2-7EA6-FD30-F76551005E10}" dt="2024-07-30T13:20:57.681" v="153" actId="1076"/>
          <ac:spMkLst>
            <pc:docMk/>
            <pc:sldMk cId="2875248731" sldId="274"/>
            <ac:spMk id="13" creationId="{7A63A62B-52E1-E4EF-9596-B346A983B7F7}"/>
          </ac:spMkLst>
        </pc:spChg>
        <pc:graphicFrameChg chg="add mod modGraphic">
          <ac:chgData name="Sarah Hutter" userId="S::shutter@wadhamschool.co.uk::093d6b15-458b-43c0-99d9-0f5b82a9e8fa" providerId="AD" clId="Web-{900EC494-29E2-7EA6-FD30-F76551005E10}" dt="2024-07-30T13:19:24.569" v="135" actId="1076"/>
          <ac:graphicFrameMkLst>
            <pc:docMk/>
            <pc:sldMk cId="2875248731" sldId="274"/>
            <ac:graphicFrameMk id="9" creationId="{5C15ABED-664A-90A5-75C8-F7886A0AFC8D}"/>
          </ac:graphicFrameMkLst>
        </pc:graphicFrameChg>
        <pc:picChg chg="add del mod ord">
          <ac:chgData name="Sarah Hutter" userId="S::shutter@wadhamschool.co.uk::093d6b15-458b-43c0-99d9-0f5b82a9e8fa" providerId="AD" clId="Web-{900EC494-29E2-7EA6-FD30-F76551005E10}" dt="2024-07-30T13:13:06.980" v="132"/>
          <ac:picMkLst>
            <pc:docMk/>
            <pc:sldMk cId="2875248731" sldId="274"/>
            <ac:picMk id="4" creationId="{EF234D32-4769-359F-C642-8B5DD60C8823}"/>
          </ac:picMkLst>
        </pc:picChg>
        <pc:picChg chg="del">
          <ac:chgData name="Sarah Hutter" userId="S::shutter@wadhamschool.co.uk::093d6b15-458b-43c0-99d9-0f5b82a9e8fa" providerId="AD" clId="Web-{900EC494-29E2-7EA6-FD30-F76551005E10}" dt="2024-07-30T13:04:57.029" v="3"/>
          <ac:picMkLst>
            <pc:docMk/>
            <pc:sldMk cId="2875248731" sldId="274"/>
            <ac:picMk id="5" creationId="{C5892E8A-7878-E089-7E94-C0D0379F87A9}"/>
          </ac:picMkLst>
        </pc:picChg>
        <pc:picChg chg="add del mod">
          <ac:chgData name="Sarah Hutter" userId="S::shutter@wadhamschool.co.uk::093d6b15-458b-43c0-99d9-0f5b82a9e8fa" providerId="AD" clId="Web-{900EC494-29E2-7EA6-FD30-F76551005E10}" dt="2024-07-30T13:10:05.787" v="8"/>
          <ac:picMkLst>
            <pc:docMk/>
            <pc:sldMk cId="2875248731" sldId="274"/>
            <ac:picMk id="6" creationId="{5C95FEB9-41D9-AEF6-A442-2A7048D1039C}"/>
          </ac:picMkLst>
        </pc:picChg>
        <pc:picChg chg="del">
          <ac:chgData name="Sarah Hutter" userId="S::shutter@wadhamschool.co.uk::093d6b15-458b-43c0-99d9-0f5b82a9e8fa" providerId="AD" clId="Web-{900EC494-29E2-7EA6-FD30-F76551005E10}" dt="2024-07-30T13:05:02.482" v="4"/>
          <ac:picMkLst>
            <pc:docMk/>
            <pc:sldMk cId="2875248731" sldId="274"/>
            <ac:picMk id="7" creationId="{B6B57CA0-D1ED-6BDD-682A-919C0D37B5A3}"/>
          </ac:picMkLst>
        </pc:picChg>
        <pc:picChg chg="add mod ord modCrop">
          <ac:chgData name="Sarah Hutter" userId="S::shutter@wadhamschool.co.uk::093d6b15-458b-43c0-99d9-0f5b82a9e8fa" providerId="AD" clId="Web-{900EC494-29E2-7EA6-FD30-F76551005E10}" dt="2024-07-30T13:21:16.416" v="158" actId="14100"/>
          <ac:picMkLst>
            <pc:docMk/>
            <pc:sldMk cId="2875248731" sldId="274"/>
            <ac:picMk id="12" creationId="{64B81C7E-3BAF-E9D1-BC09-3F0955DD2C4D}"/>
          </ac:picMkLst>
        </pc:picChg>
      </pc:sldChg>
      <pc:sldChg chg="addSp delSp modSp">
        <pc:chgData name="Sarah Hutter" userId="S::shutter@wadhamschool.co.uk::093d6b15-458b-43c0-99d9-0f5b82a9e8fa" providerId="AD" clId="Web-{900EC494-29E2-7EA6-FD30-F76551005E10}" dt="2024-07-30T13:28:27.256" v="174" actId="1076"/>
        <pc:sldMkLst>
          <pc:docMk/>
          <pc:sldMk cId="3649717113" sldId="282"/>
        </pc:sldMkLst>
        <pc:spChg chg="del">
          <ac:chgData name="Sarah Hutter" userId="S::shutter@wadhamschool.co.uk::093d6b15-458b-43c0-99d9-0f5b82a9e8fa" providerId="AD" clId="Web-{900EC494-29E2-7EA6-FD30-F76551005E10}" dt="2024-07-30T13:28:10.350" v="170"/>
          <ac:spMkLst>
            <pc:docMk/>
            <pc:sldMk cId="3649717113" sldId="282"/>
            <ac:spMk id="3" creationId="{CCB82446-13E2-66FA-6A9C-E111E75EB9F1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3:28:27.256" v="174" actId="1076"/>
          <ac:picMkLst>
            <pc:docMk/>
            <pc:sldMk cId="3649717113" sldId="282"/>
            <ac:picMk id="4" creationId="{CB49CDBE-74E4-D8C0-F526-3BBF6EACB4C7}"/>
          </ac:picMkLst>
        </pc:picChg>
        <pc:picChg chg="del">
          <ac:chgData name="Sarah Hutter" userId="S::shutter@wadhamschool.co.uk::093d6b15-458b-43c0-99d9-0f5b82a9e8fa" providerId="AD" clId="Web-{900EC494-29E2-7EA6-FD30-F76551005E10}" dt="2024-07-30T13:27:32.693" v="169"/>
          <ac:picMkLst>
            <pc:docMk/>
            <pc:sldMk cId="3649717113" sldId="282"/>
            <ac:picMk id="5" creationId="{83A0CD8E-59B9-AB65-C679-7F50E6312B40}"/>
          </ac:picMkLst>
        </pc:picChg>
      </pc:sldChg>
      <pc:sldChg chg="addSp delSp modSp">
        <pc:chgData name="Sarah Hutter" userId="S::shutter@wadhamschool.co.uk::093d6b15-458b-43c0-99d9-0f5b82a9e8fa" providerId="AD" clId="Web-{900EC494-29E2-7EA6-FD30-F76551005E10}" dt="2024-07-30T13:54:08.129" v="193" actId="14100"/>
        <pc:sldMkLst>
          <pc:docMk/>
          <pc:sldMk cId="3495634309" sldId="289"/>
        </pc:sldMkLst>
        <pc:spChg chg="del">
          <ac:chgData name="Sarah Hutter" userId="S::shutter@wadhamschool.co.uk::093d6b15-458b-43c0-99d9-0f5b82a9e8fa" providerId="AD" clId="Web-{900EC494-29E2-7EA6-FD30-F76551005E10}" dt="2024-07-30T13:53:41.847" v="191"/>
          <ac:spMkLst>
            <pc:docMk/>
            <pc:sldMk cId="3495634309" sldId="289"/>
            <ac:spMk id="3" creationId="{839F8F42-3F0E-F152-6E9D-11B4FB3F4F2B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3:54:08.129" v="193" actId="14100"/>
          <ac:picMkLst>
            <pc:docMk/>
            <pc:sldMk cId="3495634309" sldId="289"/>
            <ac:picMk id="4" creationId="{484CBDB8-D17E-B911-E63C-B1B7C69A5721}"/>
          </ac:picMkLst>
        </pc:picChg>
      </pc:sldChg>
      <pc:sldChg chg="add">
        <pc:chgData name="Sarah Hutter" userId="S::shutter@wadhamschool.co.uk::093d6b15-458b-43c0-99d9-0f5b82a9e8fa" providerId="AD" clId="Web-{900EC494-29E2-7EA6-FD30-F76551005E10}" dt="2024-07-30T13:04:31.981" v="0"/>
        <pc:sldMkLst>
          <pc:docMk/>
          <pc:sldMk cId="3640738580" sldId="291"/>
        </pc:sldMkLst>
      </pc:sldChg>
      <pc:sldChg chg="addSp delSp modSp new">
        <pc:chgData name="Sarah Hutter" userId="S::shutter@wadhamschool.co.uk::093d6b15-458b-43c0-99d9-0f5b82a9e8fa" providerId="AD" clId="Web-{900EC494-29E2-7EA6-FD30-F76551005E10}" dt="2024-07-30T13:26:42.363" v="168" actId="1076"/>
        <pc:sldMkLst>
          <pc:docMk/>
          <pc:sldMk cId="608568020" sldId="292"/>
        </pc:sldMkLst>
        <pc:spChg chg="mod">
          <ac:chgData name="Sarah Hutter" userId="S::shutter@wadhamschool.co.uk::093d6b15-458b-43c0-99d9-0f5b82a9e8fa" providerId="AD" clId="Web-{900EC494-29E2-7EA6-FD30-F76551005E10}" dt="2024-07-30T13:25:52.705" v="165" actId="1076"/>
          <ac:spMkLst>
            <pc:docMk/>
            <pc:sldMk cId="608568020" sldId="292"/>
            <ac:spMk id="2" creationId="{BE5F012B-5F89-C552-2C38-FDE8C8D216DE}"/>
          </ac:spMkLst>
        </pc:spChg>
        <pc:spChg chg="del">
          <ac:chgData name="Sarah Hutter" userId="S::shutter@wadhamschool.co.uk::093d6b15-458b-43c0-99d9-0f5b82a9e8fa" providerId="AD" clId="Web-{900EC494-29E2-7EA6-FD30-F76551005E10}" dt="2024-07-30T13:25:37.986" v="160"/>
          <ac:spMkLst>
            <pc:docMk/>
            <pc:sldMk cId="608568020" sldId="292"/>
            <ac:spMk id="3" creationId="{4FC34ECB-C8B9-B58E-C8B0-7C686EED8FB9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3:26:42.363" v="168" actId="1076"/>
          <ac:picMkLst>
            <pc:docMk/>
            <pc:sldMk cId="608568020" sldId="292"/>
            <ac:picMk id="4" creationId="{622DD555-7EFF-189B-46E2-D5D47A969F2D}"/>
          </ac:picMkLst>
        </pc:picChg>
      </pc:sldChg>
      <pc:sldChg chg="add">
        <pc:chgData name="Sarah Hutter" userId="S::shutter@wadhamschool.co.uk::093d6b15-458b-43c0-99d9-0f5b82a9e8fa" providerId="AD" clId="Web-{900EC494-29E2-7EA6-FD30-F76551005E10}" dt="2024-07-30T13:38:34.055" v="189"/>
        <pc:sldMkLst>
          <pc:docMk/>
          <pc:sldMk cId="3926920963" sldId="300"/>
        </pc:sldMkLst>
      </pc:sldChg>
      <pc:sldChg chg="add">
        <pc:chgData name="Sarah Hutter" userId="S::shutter@wadhamschool.co.uk::093d6b15-458b-43c0-99d9-0f5b82a9e8fa" providerId="AD" clId="Web-{900EC494-29E2-7EA6-FD30-F76551005E10}" dt="2024-07-30T13:36:56.787" v="187"/>
        <pc:sldMkLst>
          <pc:docMk/>
          <pc:sldMk cId="2986735046" sldId="305"/>
        </pc:sldMkLst>
      </pc:sldChg>
      <pc:sldChg chg="add">
        <pc:chgData name="Sarah Hutter" userId="S::shutter@wadhamschool.co.uk::093d6b15-458b-43c0-99d9-0f5b82a9e8fa" providerId="AD" clId="Web-{900EC494-29E2-7EA6-FD30-F76551005E10}" dt="2024-07-30T13:37:55.351" v="188"/>
        <pc:sldMkLst>
          <pc:docMk/>
          <pc:sldMk cId="2012049415" sldId="306"/>
        </pc:sldMkLst>
      </pc:sldChg>
      <pc:sldChg chg="addSp delSp modSp new">
        <pc:chgData name="Sarah Hutter" userId="S::shutter@wadhamschool.co.uk::093d6b15-458b-43c0-99d9-0f5b82a9e8fa" providerId="AD" clId="Web-{900EC494-29E2-7EA6-FD30-F76551005E10}" dt="2024-07-30T14:03:22.723" v="208" actId="1076"/>
        <pc:sldMkLst>
          <pc:docMk/>
          <pc:sldMk cId="310388889" sldId="307"/>
        </pc:sldMkLst>
        <pc:spChg chg="mod">
          <ac:chgData name="Sarah Hutter" userId="S::shutter@wadhamschool.co.uk::093d6b15-458b-43c0-99d9-0f5b82a9e8fa" providerId="AD" clId="Web-{900EC494-29E2-7EA6-FD30-F76551005E10}" dt="2024-07-30T13:55:02.474" v="199" actId="1076"/>
          <ac:spMkLst>
            <pc:docMk/>
            <pc:sldMk cId="310388889" sldId="307"/>
            <ac:spMk id="2" creationId="{B225A69A-FE3A-4532-667A-622135A073CA}"/>
          </ac:spMkLst>
        </pc:spChg>
        <pc:spChg chg="del">
          <ac:chgData name="Sarah Hutter" userId="S::shutter@wadhamschool.co.uk::093d6b15-458b-43c0-99d9-0f5b82a9e8fa" providerId="AD" clId="Web-{900EC494-29E2-7EA6-FD30-F76551005E10}" dt="2024-07-30T13:55:04.583" v="200"/>
          <ac:spMkLst>
            <pc:docMk/>
            <pc:sldMk cId="310388889" sldId="307"/>
            <ac:spMk id="3" creationId="{798E12E3-7D3C-D9D9-398F-F5FB5FFD4E78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03:19.613" v="207" actId="1076"/>
          <ac:picMkLst>
            <pc:docMk/>
            <pc:sldMk cId="310388889" sldId="307"/>
            <ac:picMk id="4" creationId="{8EE3865B-B832-D0D4-F383-286D52D18F3E}"/>
          </ac:picMkLst>
        </pc:picChg>
        <pc:picChg chg="add mod">
          <ac:chgData name="Sarah Hutter" userId="S::shutter@wadhamschool.co.uk::093d6b15-458b-43c0-99d9-0f5b82a9e8fa" providerId="AD" clId="Web-{900EC494-29E2-7EA6-FD30-F76551005E10}" dt="2024-07-30T14:03:22.723" v="208" actId="1076"/>
          <ac:picMkLst>
            <pc:docMk/>
            <pc:sldMk cId="310388889" sldId="307"/>
            <ac:picMk id="5" creationId="{C468A593-4A84-9978-FEB8-5EACAC9260DB}"/>
          </ac:picMkLst>
        </pc:picChg>
      </pc:sldChg>
      <pc:sldChg chg="addSp delSp modSp new">
        <pc:chgData name="Sarah Hutter" userId="S::shutter@wadhamschool.co.uk::093d6b15-458b-43c0-99d9-0f5b82a9e8fa" providerId="AD" clId="Web-{900EC494-29E2-7EA6-FD30-F76551005E10}" dt="2024-07-30T14:05:45.414" v="220" actId="14100"/>
        <pc:sldMkLst>
          <pc:docMk/>
          <pc:sldMk cId="658519775" sldId="308"/>
        </pc:sldMkLst>
        <pc:spChg chg="mod">
          <ac:chgData name="Sarah Hutter" userId="S::shutter@wadhamschool.co.uk::093d6b15-458b-43c0-99d9-0f5b82a9e8fa" providerId="AD" clId="Web-{900EC494-29E2-7EA6-FD30-F76551005E10}" dt="2024-07-30T14:04:00.864" v="215" actId="1076"/>
          <ac:spMkLst>
            <pc:docMk/>
            <pc:sldMk cId="658519775" sldId="308"/>
            <ac:spMk id="2" creationId="{7FBDC9A6-5970-CA8F-B8B3-87B1F061C8DE}"/>
          </ac:spMkLst>
        </pc:spChg>
        <pc:spChg chg="del">
          <ac:chgData name="Sarah Hutter" userId="S::shutter@wadhamschool.co.uk::093d6b15-458b-43c0-99d9-0f5b82a9e8fa" providerId="AD" clId="Web-{900EC494-29E2-7EA6-FD30-F76551005E10}" dt="2024-07-30T14:04:16.318" v="216"/>
          <ac:spMkLst>
            <pc:docMk/>
            <pc:sldMk cId="658519775" sldId="308"/>
            <ac:spMk id="3" creationId="{150489D4-D765-6BCB-1F0E-D2460621C444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04:20.505" v="217" actId="1076"/>
          <ac:picMkLst>
            <pc:docMk/>
            <pc:sldMk cId="658519775" sldId="308"/>
            <ac:picMk id="4" creationId="{694BF43D-DF53-4F4F-CC42-2B64CE69023E}"/>
          </ac:picMkLst>
        </pc:picChg>
        <pc:picChg chg="add mod">
          <ac:chgData name="Sarah Hutter" userId="S::shutter@wadhamschool.co.uk::093d6b15-458b-43c0-99d9-0f5b82a9e8fa" providerId="AD" clId="Web-{900EC494-29E2-7EA6-FD30-F76551005E10}" dt="2024-07-30T14:05:45.414" v="220" actId="14100"/>
          <ac:picMkLst>
            <pc:docMk/>
            <pc:sldMk cId="658519775" sldId="308"/>
            <ac:picMk id="5" creationId="{623B9883-0826-0233-B31D-90B707BDB614}"/>
          </ac:picMkLst>
        </pc:picChg>
      </pc:sldChg>
      <pc:sldChg chg="addSp delSp modSp new">
        <pc:chgData name="Sarah Hutter" userId="S::shutter@wadhamschool.co.uk::093d6b15-458b-43c0-99d9-0f5b82a9e8fa" providerId="AD" clId="Web-{900EC494-29E2-7EA6-FD30-F76551005E10}" dt="2024-07-30T14:06:36.416" v="229" actId="14100"/>
        <pc:sldMkLst>
          <pc:docMk/>
          <pc:sldMk cId="3270905" sldId="309"/>
        </pc:sldMkLst>
        <pc:spChg chg="mod">
          <ac:chgData name="Sarah Hutter" userId="S::shutter@wadhamschool.co.uk::093d6b15-458b-43c0-99d9-0f5b82a9e8fa" providerId="AD" clId="Web-{900EC494-29E2-7EA6-FD30-F76551005E10}" dt="2024-07-30T14:06:13.259" v="226" actId="1076"/>
          <ac:spMkLst>
            <pc:docMk/>
            <pc:sldMk cId="3270905" sldId="309"/>
            <ac:spMk id="2" creationId="{814CD3E8-6CE2-AEBC-DC0D-3AE9B7D24DBA}"/>
          </ac:spMkLst>
        </pc:spChg>
        <pc:spChg chg="del">
          <ac:chgData name="Sarah Hutter" userId="S::shutter@wadhamschool.co.uk::093d6b15-458b-43c0-99d9-0f5b82a9e8fa" providerId="AD" clId="Web-{900EC494-29E2-7EA6-FD30-F76551005E10}" dt="2024-07-30T14:06:30.697" v="227"/>
          <ac:spMkLst>
            <pc:docMk/>
            <pc:sldMk cId="3270905" sldId="309"/>
            <ac:spMk id="3" creationId="{FB6A4344-DDA1-BD8F-40BC-174106DB7FB1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06:36.416" v="229" actId="14100"/>
          <ac:picMkLst>
            <pc:docMk/>
            <pc:sldMk cId="3270905" sldId="309"/>
            <ac:picMk id="4" creationId="{AA3B3F10-5F7D-35A5-AE9A-00D4F10730C7}"/>
          </ac:picMkLst>
        </pc:picChg>
      </pc:sldChg>
      <pc:sldChg chg="addSp delSp modSp new">
        <pc:chgData name="Sarah Hutter" userId="S::shutter@wadhamschool.co.uk::093d6b15-458b-43c0-99d9-0f5b82a9e8fa" providerId="AD" clId="Web-{900EC494-29E2-7EA6-FD30-F76551005E10}" dt="2024-07-30T14:07:49.668" v="237" actId="14100"/>
        <pc:sldMkLst>
          <pc:docMk/>
          <pc:sldMk cId="2700474559" sldId="310"/>
        </pc:sldMkLst>
        <pc:spChg chg="mod">
          <ac:chgData name="Sarah Hutter" userId="S::shutter@wadhamschool.co.uk::093d6b15-458b-43c0-99d9-0f5b82a9e8fa" providerId="AD" clId="Web-{900EC494-29E2-7EA6-FD30-F76551005E10}" dt="2024-07-30T14:07:29.292" v="235" actId="1076"/>
          <ac:spMkLst>
            <pc:docMk/>
            <pc:sldMk cId="2700474559" sldId="310"/>
            <ac:spMk id="2" creationId="{DE1796C3-EF57-038C-F272-47786B268357}"/>
          </ac:spMkLst>
        </pc:spChg>
        <pc:spChg chg="del">
          <ac:chgData name="Sarah Hutter" userId="S::shutter@wadhamschool.co.uk::093d6b15-458b-43c0-99d9-0f5b82a9e8fa" providerId="AD" clId="Web-{900EC494-29E2-7EA6-FD30-F76551005E10}" dt="2024-07-30T14:07:19.667" v="231"/>
          <ac:spMkLst>
            <pc:docMk/>
            <pc:sldMk cId="2700474559" sldId="310"/>
            <ac:spMk id="3" creationId="{5A096225-7AB9-E60E-FCF8-C799020A16CE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07:49.668" v="237" actId="14100"/>
          <ac:picMkLst>
            <pc:docMk/>
            <pc:sldMk cId="2700474559" sldId="310"/>
            <ac:picMk id="4" creationId="{91DEB12B-880D-3C21-61E5-890702EBDA9F}"/>
          </ac:picMkLst>
        </pc:picChg>
      </pc:sldChg>
      <pc:sldChg chg="addSp delSp modSp new">
        <pc:chgData name="Sarah Hutter" userId="S::shutter@wadhamschool.co.uk::093d6b15-458b-43c0-99d9-0f5b82a9e8fa" providerId="AD" clId="Web-{900EC494-29E2-7EA6-FD30-F76551005E10}" dt="2024-07-30T14:08:50.232" v="247" actId="14100"/>
        <pc:sldMkLst>
          <pc:docMk/>
          <pc:sldMk cId="1834909831" sldId="311"/>
        </pc:sldMkLst>
        <pc:spChg chg="mod">
          <ac:chgData name="Sarah Hutter" userId="S::shutter@wadhamschool.co.uk::093d6b15-458b-43c0-99d9-0f5b82a9e8fa" providerId="AD" clId="Web-{900EC494-29E2-7EA6-FD30-F76551005E10}" dt="2024-07-30T14:08:05.496" v="244" actId="1076"/>
          <ac:spMkLst>
            <pc:docMk/>
            <pc:sldMk cId="1834909831" sldId="311"/>
            <ac:spMk id="2" creationId="{57A42AB7-3561-26FC-E4CA-4BB8A7E81421}"/>
          </ac:spMkLst>
        </pc:spChg>
        <pc:spChg chg="del">
          <ac:chgData name="Sarah Hutter" userId="S::shutter@wadhamschool.co.uk::093d6b15-458b-43c0-99d9-0f5b82a9e8fa" providerId="AD" clId="Web-{900EC494-29E2-7EA6-FD30-F76551005E10}" dt="2024-07-30T14:08:43.325" v="245"/>
          <ac:spMkLst>
            <pc:docMk/>
            <pc:sldMk cId="1834909831" sldId="311"/>
            <ac:spMk id="3" creationId="{C664009B-D93D-CAC0-29E0-5E053CE91A2C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08:50.232" v="247" actId="14100"/>
          <ac:picMkLst>
            <pc:docMk/>
            <pc:sldMk cId="1834909831" sldId="311"/>
            <ac:picMk id="4" creationId="{1E4CFF31-FF30-D6B5-D871-65727A82E398}"/>
          </ac:picMkLst>
        </pc:picChg>
      </pc:sldChg>
      <pc:sldChg chg="addSp delSp modSp new">
        <pc:chgData name="Sarah Hutter" userId="S::shutter@wadhamschool.co.uk::093d6b15-458b-43c0-99d9-0f5b82a9e8fa" providerId="AD" clId="Web-{900EC494-29E2-7EA6-FD30-F76551005E10}" dt="2024-07-30T14:10:26.532" v="256" actId="1076"/>
        <pc:sldMkLst>
          <pc:docMk/>
          <pc:sldMk cId="3658932217" sldId="312"/>
        </pc:sldMkLst>
        <pc:spChg chg="mod">
          <ac:chgData name="Sarah Hutter" userId="S::shutter@wadhamschool.co.uk::093d6b15-458b-43c0-99d9-0f5b82a9e8fa" providerId="AD" clId="Web-{900EC494-29E2-7EA6-FD30-F76551005E10}" dt="2024-07-30T14:09:59.359" v="252" actId="1076"/>
          <ac:spMkLst>
            <pc:docMk/>
            <pc:sldMk cId="3658932217" sldId="312"/>
            <ac:spMk id="2" creationId="{C5AB1AE2-94BF-A7C8-1BD6-FD229B65E179}"/>
          </ac:spMkLst>
        </pc:spChg>
        <pc:spChg chg="del">
          <ac:chgData name="Sarah Hutter" userId="S::shutter@wadhamschool.co.uk::093d6b15-458b-43c0-99d9-0f5b82a9e8fa" providerId="AD" clId="Web-{900EC494-29E2-7EA6-FD30-F76551005E10}" dt="2024-07-30T14:10:16.031" v="253"/>
          <ac:spMkLst>
            <pc:docMk/>
            <pc:sldMk cId="3658932217" sldId="312"/>
            <ac:spMk id="3" creationId="{AA4E4D39-F6FD-7016-818E-8098EA45FB68}"/>
          </ac:spMkLst>
        </pc:spChg>
        <pc:picChg chg="add mod ord">
          <ac:chgData name="Sarah Hutter" userId="S::shutter@wadhamschool.co.uk::093d6b15-458b-43c0-99d9-0f5b82a9e8fa" providerId="AD" clId="Web-{900EC494-29E2-7EA6-FD30-F76551005E10}" dt="2024-07-30T14:10:26.532" v="256" actId="1076"/>
          <ac:picMkLst>
            <pc:docMk/>
            <pc:sldMk cId="3658932217" sldId="312"/>
            <ac:picMk id="4" creationId="{AE014730-A908-55D6-88CA-630B7C3F33FF}"/>
          </ac:picMkLst>
        </pc:picChg>
      </pc:sldChg>
    </pc:docChg>
  </pc:docChgLst>
  <pc:docChgLst>
    <pc:chgData name="Sarah Hutter" userId="093d6b15-458b-43c0-99d9-0f5b82a9e8fa" providerId="ADAL" clId="{98B9CD8C-1D11-41F2-A051-6D54CDC41F19}"/>
    <pc:docChg chg="addSld modSld">
      <pc:chgData name="Sarah Hutter" userId="093d6b15-458b-43c0-99d9-0f5b82a9e8fa" providerId="ADAL" clId="{98B9CD8C-1D11-41F2-A051-6D54CDC41F19}" dt="2024-08-28T16:35:12.003" v="2"/>
      <pc:docMkLst>
        <pc:docMk/>
      </pc:docMkLst>
      <pc:sldChg chg="addSp modSp add">
        <pc:chgData name="Sarah Hutter" userId="093d6b15-458b-43c0-99d9-0f5b82a9e8fa" providerId="ADAL" clId="{98B9CD8C-1D11-41F2-A051-6D54CDC41F19}" dt="2024-08-28T16:35:09.035" v="1"/>
        <pc:sldMkLst>
          <pc:docMk/>
          <pc:sldMk cId="2553079118" sldId="321"/>
        </pc:sldMkLst>
        <pc:spChg chg="add mod">
          <ac:chgData name="Sarah Hutter" userId="093d6b15-458b-43c0-99d9-0f5b82a9e8fa" providerId="ADAL" clId="{98B9CD8C-1D11-41F2-A051-6D54CDC41F19}" dt="2024-08-28T16:35:09.035" v="1"/>
          <ac:spMkLst>
            <pc:docMk/>
            <pc:sldMk cId="2553079118" sldId="321"/>
            <ac:spMk id="2" creationId="{28B0ECDF-5E70-B9EA-0758-1431389E2992}"/>
          </ac:spMkLst>
        </pc:spChg>
      </pc:sldChg>
      <pc:sldChg chg="addSp modSp add">
        <pc:chgData name="Sarah Hutter" userId="093d6b15-458b-43c0-99d9-0f5b82a9e8fa" providerId="ADAL" clId="{98B9CD8C-1D11-41F2-A051-6D54CDC41F19}" dt="2024-08-28T16:35:12.003" v="2"/>
        <pc:sldMkLst>
          <pc:docMk/>
          <pc:sldMk cId="252339457" sldId="322"/>
        </pc:sldMkLst>
        <pc:spChg chg="add mod">
          <ac:chgData name="Sarah Hutter" userId="093d6b15-458b-43c0-99d9-0f5b82a9e8fa" providerId="ADAL" clId="{98B9CD8C-1D11-41F2-A051-6D54CDC41F19}" dt="2024-08-28T16:35:12.003" v="2"/>
          <ac:spMkLst>
            <pc:docMk/>
            <pc:sldMk cId="252339457" sldId="322"/>
            <ac:spMk id="2" creationId="{687CDDBF-BD96-4364-2EF3-D9A9F79C5C05}"/>
          </ac:spMkLst>
        </pc:spChg>
      </pc:sldChg>
    </pc:docChg>
  </pc:docChgLst>
  <pc:docChgLst>
    <pc:chgData name="Scarlett Wells" userId="c2b087f6-da72-430f-b8ff-3f233fe19abb" providerId="ADAL" clId="{129CC559-4FE4-4187-92EA-B22E76FFBA2C}"/>
    <pc:docChg chg="modSld">
      <pc:chgData name="Scarlett Wells" userId="c2b087f6-da72-430f-b8ff-3f233fe19abb" providerId="ADAL" clId="{129CC559-4FE4-4187-92EA-B22E76FFBA2C}" dt="2024-07-17T12:42:25.619" v="33" actId="1076"/>
      <pc:docMkLst>
        <pc:docMk/>
      </pc:docMkLst>
      <pc:sldChg chg="addSp modSp mod">
        <pc:chgData name="Scarlett Wells" userId="c2b087f6-da72-430f-b8ff-3f233fe19abb" providerId="ADAL" clId="{129CC559-4FE4-4187-92EA-B22E76FFBA2C}" dt="2024-07-17T12:41:18.541" v="25" actId="14100"/>
        <pc:sldMkLst>
          <pc:docMk/>
          <pc:sldMk cId="1234174186" sldId="259"/>
        </pc:sldMkLst>
        <pc:picChg chg="add mod modCrop">
          <ac:chgData name="Scarlett Wells" userId="c2b087f6-da72-430f-b8ff-3f233fe19abb" providerId="ADAL" clId="{129CC559-4FE4-4187-92EA-B22E76FFBA2C}" dt="2024-07-17T12:35:26.318" v="9" actId="14100"/>
          <ac:picMkLst>
            <pc:docMk/>
            <pc:sldMk cId="1234174186" sldId="259"/>
            <ac:picMk id="4" creationId="{9CF1A3A3-B38E-CABD-0A46-0C3F1FBCBC73}"/>
          </ac:picMkLst>
        </pc:picChg>
        <pc:picChg chg="mod modCrop">
          <ac:chgData name="Scarlett Wells" userId="c2b087f6-da72-430f-b8ff-3f233fe19abb" providerId="ADAL" clId="{129CC559-4FE4-4187-92EA-B22E76FFBA2C}" dt="2024-07-17T12:41:18.541" v="25" actId="14100"/>
          <ac:picMkLst>
            <pc:docMk/>
            <pc:sldMk cId="1234174186" sldId="259"/>
            <ac:picMk id="7" creationId="{3F14EC9D-FCF2-F989-B778-05A7E7D4BB18}"/>
          </ac:picMkLst>
        </pc:picChg>
      </pc:sldChg>
      <pc:sldChg chg="addSp modSp mod">
        <pc:chgData name="Scarlett Wells" userId="c2b087f6-da72-430f-b8ff-3f233fe19abb" providerId="ADAL" clId="{129CC559-4FE4-4187-92EA-B22E76FFBA2C}" dt="2024-07-17T12:42:25.619" v="33" actId="1076"/>
        <pc:sldMkLst>
          <pc:docMk/>
          <pc:sldMk cId="3631601676" sldId="260"/>
        </pc:sldMkLst>
        <pc:picChg chg="add mod modCrop">
          <ac:chgData name="Scarlett Wells" userId="c2b087f6-da72-430f-b8ff-3f233fe19abb" providerId="ADAL" clId="{129CC559-4FE4-4187-92EA-B22E76FFBA2C}" dt="2024-07-17T12:42:25.619" v="33" actId="1076"/>
          <ac:picMkLst>
            <pc:docMk/>
            <pc:sldMk cId="3631601676" sldId="260"/>
            <ac:picMk id="4" creationId="{C4462584-F046-D453-B55C-1E2B7E56D2F9}"/>
          </ac:picMkLst>
        </pc:picChg>
        <pc:picChg chg="mod modCrop">
          <ac:chgData name="Scarlett Wells" userId="c2b087f6-da72-430f-b8ff-3f233fe19abb" providerId="ADAL" clId="{129CC559-4FE4-4187-92EA-B22E76FFBA2C}" dt="2024-07-17T12:41:42.981" v="26" actId="732"/>
          <ac:picMkLst>
            <pc:docMk/>
            <pc:sldMk cId="3631601676" sldId="260"/>
            <ac:picMk id="5" creationId="{12C09B9D-17DA-9940-5247-C0E9BAB3BF7E}"/>
          </ac:picMkLst>
        </pc:picChg>
      </pc:sldChg>
      <pc:sldChg chg="addSp modSp mod">
        <pc:chgData name="Scarlett Wells" userId="c2b087f6-da72-430f-b8ff-3f233fe19abb" providerId="ADAL" clId="{129CC559-4FE4-4187-92EA-B22E76FFBA2C}" dt="2024-07-17T12:37:16.258" v="22" actId="14100"/>
        <pc:sldMkLst>
          <pc:docMk/>
          <pc:sldMk cId="2240163376" sldId="261"/>
        </pc:sldMkLst>
        <pc:picChg chg="add mod modCrop">
          <ac:chgData name="Scarlett Wells" userId="c2b087f6-da72-430f-b8ff-3f233fe19abb" providerId="ADAL" clId="{129CC559-4FE4-4187-92EA-B22E76FFBA2C}" dt="2024-07-17T12:37:16.258" v="22" actId="14100"/>
          <ac:picMkLst>
            <pc:docMk/>
            <pc:sldMk cId="2240163376" sldId="261"/>
            <ac:picMk id="4" creationId="{B7C50466-32AC-35A8-57CC-AF593FEE8188}"/>
          </ac:picMkLst>
        </pc:picChg>
        <pc:picChg chg="mod modCrop">
          <ac:chgData name="Scarlett Wells" userId="c2b087f6-da72-430f-b8ff-3f233fe19abb" providerId="ADAL" clId="{129CC559-4FE4-4187-92EA-B22E76FFBA2C}" dt="2024-07-17T12:37:08.502" v="20" actId="1076"/>
          <ac:picMkLst>
            <pc:docMk/>
            <pc:sldMk cId="2240163376" sldId="261"/>
            <ac:picMk id="5" creationId="{81306295-E90D-F4B5-C76D-4AA99D0789BC}"/>
          </ac:picMkLst>
        </pc:picChg>
      </pc:sldChg>
    </pc:docChg>
  </pc:docChgLst>
  <pc:docChgLst>
    <pc:chgData name="Sarah Hutter" userId="093d6b15-458b-43c0-99d9-0f5b82a9e8fa" providerId="ADAL" clId="{48D88362-C008-4FE9-93F4-1EFC68C07D44}"/>
    <pc:docChg chg="custSel addSld delSld modSld">
      <pc:chgData name="Sarah Hutter" userId="093d6b15-458b-43c0-99d9-0f5b82a9e8fa" providerId="ADAL" clId="{48D88362-C008-4FE9-93F4-1EFC68C07D44}" dt="2024-08-28T12:59:05.054" v="59" actId="2696"/>
      <pc:docMkLst>
        <pc:docMk/>
      </pc:docMkLst>
      <pc:sldChg chg="addSp modSp add">
        <pc:chgData name="Sarah Hutter" userId="093d6b15-458b-43c0-99d9-0f5b82a9e8fa" providerId="ADAL" clId="{48D88362-C008-4FE9-93F4-1EFC68C07D44}" dt="2024-08-28T12:58:34.148" v="44" actId="120"/>
        <pc:sldMkLst>
          <pc:docMk/>
          <pc:sldMk cId="736381785" sldId="256"/>
        </pc:sldMkLst>
        <pc:spChg chg="add mod">
          <ac:chgData name="Sarah Hutter" userId="093d6b15-458b-43c0-99d9-0f5b82a9e8fa" providerId="ADAL" clId="{48D88362-C008-4FE9-93F4-1EFC68C07D44}" dt="2024-08-28T12:58:34.148" v="44" actId="120"/>
          <ac:spMkLst>
            <pc:docMk/>
            <pc:sldMk cId="736381785" sldId="256"/>
            <ac:spMk id="108" creationId="{74EC6A46-6689-40BF-B013-5B98AE8F62E4}"/>
          </ac:spMkLst>
        </pc:spChg>
      </pc:sldChg>
      <pc:sldChg chg="addSp add">
        <pc:chgData name="Sarah Hutter" userId="093d6b15-458b-43c0-99d9-0f5b82a9e8fa" providerId="ADAL" clId="{48D88362-C008-4FE9-93F4-1EFC68C07D44}" dt="2024-08-28T12:58:40.256" v="45"/>
        <pc:sldMkLst>
          <pc:docMk/>
          <pc:sldMk cId="2026421647" sldId="257"/>
        </pc:sldMkLst>
        <pc:spChg chg="add">
          <ac:chgData name="Sarah Hutter" userId="093d6b15-458b-43c0-99d9-0f5b82a9e8fa" providerId="ADAL" clId="{48D88362-C008-4FE9-93F4-1EFC68C07D44}" dt="2024-08-28T12:58:40.256" v="45"/>
          <ac:spMkLst>
            <pc:docMk/>
            <pc:sldMk cId="2026421647" sldId="257"/>
            <ac:spMk id="208" creationId="{FA09777B-1E80-4B4D-BEB5-AABD586FBBA6}"/>
          </ac:spMkLst>
        </pc:spChg>
      </pc:sldChg>
      <pc:sldChg chg="del">
        <pc:chgData name="Sarah Hutter" userId="093d6b15-458b-43c0-99d9-0f5b82a9e8fa" providerId="ADAL" clId="{48D88362-C008-4FE9-93F4-1EFC68C07D44}" dt="2024-08-28T12:59:01.160" v="54" actId="2696"/>
        <pc:sldMkLst>
          <pc:docMk/>
          <pc:sldMk cId="1220847713" sldId="265"/>
        </pc:sldMkLst>
      </pc:sldChg>
      <pc:sldChg chg="del">
        <pc:chgData name="Sarah Hutter" userId="093d6b15-458b-43c0-99d9-0f5b82a9e8fa" providerId="ADAL" clId="{48D88362-C008-4FE9-93F4-1EFC68C07D44}" dt="2024-08-28T12:59:02.632" v="55" actId="2696"/>
        <pc:sldMkLst>
          <pc:docMk/>
          <pc:sldMk cId="38950238" sldId="266"/>
        </pc:sldMkLst>
      </pc:sldChg>
      <pc:sldChg chg="del">
        <pc:chgData name="Sarah Hutter" userId="093d6b15-458b-43c0-99d9-0f5b82a9e8fa" providerId="ADAL" clId="{48D88362-C008-4FE9-93F4-1EFC68C07D44}" dt="2024-08-28T12:59:03.249" v="56" actId="2696"/>
        <pc:sldMkLst>
          <pc:docMk/>
          <pc:sldMk cId="3253811898" sldId="267"/>
        </pc:sldMkLst>
      </pc:sldChg>
      <pc:sldChg chg="del">
        <pc:chgData name="Sarah Hutter" userId="093d6b15-458b-43c0-99d9-0f5b82a9e8fa" providerId="ADAL" clId="{48D88362-C008-4FE9-93F4-1EFC68C07D44}" dt="2024-08-28T12:59:03.819" v="57" actId="2696"/>
        <pc:sldMkLst>
          <pc:docMk/>
          <pc:sldMk cId="3349166886" sldId="268"/>
        </pc:sldMkLst>
      </pc:sldChg>
      <pc:sldChg chg="del">
        <pc:chgData name="Sarah Hutter" userId="093d6b15-458b-43c0-99d9-0f5b82a9e8fa" providerId="ADAL" clId="{48D88362-C008-4FE9-93F4-1EFC68C07D44}" dt="2024-08-28T12:59:04.399" v="58" actId="2696"/>
        <pc:sldMkLst>
          <pc:docMk/>
          <pc:sldMk cId="3975104224" sldId="269"/>
        </pc:sldMkLst>
      </pc:sldChg>
      <pc:sldChg chg="del">
        <pc:chgData name="Sarah Hutter" userId="093d6b15-458b-43c0-99d9-0f5b82a9e8fa" providerId="ADAL" clId="{48D88362-C008-4FE9-93F4-1EFC68C07D44}" dt="2024-08-28T12:59:05.054" v="59" actId="2696"/>
        <pc:sldMkLst>
          <pc:docMk/>
          <pc:sldMk cId="1647587396" sldId="270"/>
        </pc:sldMkLst>
      </pc:sldChg>
      <pc:sldChg chg="addSp add">
        <pc:chgData name="Sarah Hutter" userId="093d6b15-458b-43c0-99d9-0f5b82a9e8fa" providerId="ADAL" clId="{48D88362-C008-4FE9-93F4-1EFC68C07D44}" dt="2024-08-28T12:58:44.166" v="46"/>
        <pc:sldMkLst>
          <pc:docMk/>
          <pc:sldMk cId="1595535442" sldId="313"/>
        </pc:sldMkLst>
        <pc:spChg chg="add">
          <ac:chgData name="Sarah Hutter" userId="093d6b15-458b-43c0-99d9-0f5b82a9e8fa" providerId="ADAL" clId="{48D88362-C008-4FE9-93F4-1EFC68C07D44}" dt="2024-08-28T12:58:44.166" v="46"/>
          <ac:spMkLst>
            <pc:docMk/>
            <pc:sldMk cId="1595535442" sldId="313"/>
            <ac:spMk id="84" creationId="{89F188B1-8C7A-49E3-9F50-3428E36EA48D}"/>
          </ac:spMkLst>
        </pc:spChg>
      </pc:sldChg>
      <pc:sldChg chg="addSp add">
        <pc:chgData name="Sarah Hutter" userId="093d6b15-458b-43c0-99d9-0f5b82a9e8fa" providerId="ADAL" clId="{48D88362-C008-4FE9-93F4-1EFC68C07D44}" dt="2024-08-28T12:58:47.296" v="47"/>
        <pc:sldMkLst>
          <pc:docMk/>
          <pc:sldMk cId="3957916769" sldId="314"/>
        </pc:sldMkLst>
        <pc:spChg chg="add">
          <ac:chgData name="Sarah Hutter" userId="093d6b15-458b-43c0-99d9-0f5b82a9e8fa" providerId="ADAL" clId="{48D88362-C008-4FE9-93F4-1EFC68C07D44}" dt="2024-08-28T12:58:47.296" v="47"/>
          <ac:spMkLst>
            <pc:docMk/>
            <pc:sldMk cId="3957916769" sldId="314"/>
            <ac:spMk id="75" creationId="{5D160C4C-4FA6-400B-9EF3-44B12594289C}"/>
          </ac:spMkLst>
        </pc:spChg>
      </pc:sldChg>
      <pc:sldChg chg="addSp add">
        <pc:chgData name="Sarah Hutter" userId="093d6b15-458b-43c0-99d9-0f5b82a9e8fa" providerId="ADAL" clId="{48D88362-C008-4FE9-93F4-1EFC68C07D44}" dt="2024-08-28T12:58:48.930" v="48"/>
        <pc:sldMkLst>
          <pc:docMk/>
          <pc:sldMk cId="1998397376" sldId="315"/>
        </pc:sldMkLst>
        <pc:spChg chg="add">
          <ac:chgData name="Sarah Hutter" userId="093d6b15-458b-43c0-99d9-0f5b82a9e8fa" providerId="ADAL" clId="{48D88362-C008-4FE9-93F4-1EFC68C07D44}" dt="2024-08-28T12:58:48.930" v="48"/>
          <ac:spMkLst>
            <pc:docMk/>
            <pc:sldMk cId="1998397376" sldId="315"/>
            <ac:spMk id="122" creationId="{0799C1EB-C778-4960-B36A-717EE15D33C5}"/>
          </ac:spMkLst>
        </pc:spChg>
      </pc:sldChg>
      <pc:sldChg chg="addSp add">
        <pc:chgData name="Sarah Hutter" userId="093d6b15-458b-43c0-99d9-0f5b82a9e8fa" providerId="ADAL" clId="{48D88362-C008-4FE9-93F4-1EFC68C07D44}" dt="2024-08-28T12:58:50.017" v="49"/>
        <pc:sldMkLst>
          <pc:docMk/>
          <pc:sldMk cId="1575551268" sldId="316"/>
        </pc:sldMkLst>
        <pc:spChg chg="add">
          <ac:chgData name="Sarah Hutter" userId="093d6b15-458b-43c0-99d9-0f5b82a9e8fa" providerId="ADAL" clId="{48D88362-C008-4FE9-93F4-1EFC68C07D44}" dt="2024-08-28T12:58:50.017" v="49"/>
          <ac:spMkLst>
            <pc:docMk/>
            <pc:sldMk cId="1575551268" sldId="316"/>
            <ac:spMk id="155" creationId="{A159985D-B9ED-40B9-9626-0E9FC6DB1A1C}"/>
          </ac:spMkLst>
        </pc:spChg>
      </pc:sldChg>
      <pc:sldChg chg="addSp add">
        <pc:chgData name="Sarah Hutter" userId="093d6b15-458b-43c0-99d9-0f5b82a9e8fa" providerId="ADAL" clId="{48D88362-C008-4FE9-93F4-1EFC68C07D44}" dt="2024-08-28T12:58:52.207" v="50"/>
        <pc:sldMkLst>
          <pc:docMk/>
          <pc:sldMk cId="2677156687" sldId="317"/>
        </pc:sldMkLst>
        <pc:spChg chg="add">
          <ac:chgData name="Sarah Hutter" userId="093d6b15-458b-43c0-99d9-0f5b82a9e8fa" providerId="ADAL" clId="{48D88362-C008-4FE9-93F4-1EFC68C07D44}" dt="2024-08-28T12:58:52.207" v="50"/>
          <ac:spMkLst>
            <pc:docMk/>
            <pc:sldMk cId="2677156687" sldId="317"/>
            <ac:spMk id="53" creationId="{16E5A25B-657F-47A3-87BE-6D42FB44D913}"/>
          </ac:spMkLst>
        </pc:spChg>
      </pc:sldChg>
      <pc:sldChg chg="addSp add">
        <pc:chgData name="Sarah Hutter" userId="093d6b15-458b-43c0-99d9-0f5b82a9e8fa" providerId="ADAL" clId="{48D88362-C008-4FE9-93F4-1EFC68C07D44}" dt="2024-08-28T12:58:53.288" v="51"/>
        <pc:sldMkLst>
          <pc:docMk/>
          <pc:sldMk cId="2690629253" sldId="318"/>
        </pc:sldMkLst>
        <pc:spChg chg="add">
          <ac:chgData name="Sarah Hutter" userId="093d6b15-458b-43c0-99d9-0f5b82a9e8fa" providerId="ADAL" clId="{48D88362-C008-4FE9-93F4-1EFC68C07D44}" dt="2024-08-28T12:58:53.288" v="51"/>
          <ac:spMkLst>
            <pc:docMk/>
            <pc:sldMk cId="2690629253" sldId="318"/>
            <ac:spMk id="74" creationId="{6CF79AA8-FE3E-4B41-A5F6-8E69E86A682C}"/>
          </ac:spMkLst>
        </pc:spChg>
      </pc:sldChg>
      <pc:sldChg chg="addSp add">
        <pc:chgData name="Sarah Hutter" userId="093d6b15-458b-43c0-99d9-0f5b82a9e8fa" providerId="ADAL" clId="{48D88362-C008-4FE9-93F4-1EFC68C07D44}" dt="2024-08-28T12:58:55.146" v="52"/>
        <pc:sldMkLst>
          <pc:docMk/>
          <pc:sldMk cId="1737346211" sldId="319"/>
        </pc:sldMkLst>
        <pc:spChg chg="add">
          <ac:chgData name="Sarah Hutter" userId="093d6b15-458b-43c0-99d9-0f5b82a9e8fa" providerId="ADAL" clId="{48D88362-C008-4FE9-93F4-1EFC68C07D44}" dt="2024-08-28T12:58:55.146" v="52"/>
          <ac:spMkLst>
            <pc:docMk/>
            <pc:sldMk cId="1737346211" sldId="319"/>
            <ac:spMk id="48" creationId="{66291BD1-C63F-4DA5-9B26-678105F62CE0}"/>
          </ac:spMkLst>
        </pc:spChg>
      </pc:sldChg>
      <pc:sldChg chg="addSp add">
        <pc:chgData name="Sarah Hutter" userId="093d6b15-458b-43c0-99d9-0f5b82a9e8fa" providerId="ADAL" clId="{48D88362-C008-4FE9-93F4-1EFC68C07D44}" dt="2024-08-28T12:58:58.485" v="53"/>
        <pc:sldMkLst>
          <pc:docMk/>
          <pc:sldMk cId="2879701107" sldId="320"/>
        </pc:sldMkLst>
        <pc:spChg chg="add">
          <ac:chgData name="Sarah Hutter" userId="093d6b15-458b-43c0-99d9-0f5b82a9e8fa" providerId="ADAL" clId="{48D88362-C008-4FE9-93F4-1EFC68C07D44}" dt="2024-08-28T12:58:58.485" v="53"/>
          <ac:spMkLst>
            <pc:docMk/>
            <pc:sldMk cId="2879701107" sldId="320"/>
            <ac:spMk id="83" creationId="{4E6020A5-59CA-43F3-BE46-36B1E151859D}"/>
          </ac:spMkLst>
        </pc:spChg>
      </pc:sldChg>
    </pc:docChg>
  </pc:docChgLst>
  <pc:docChgLst>
    <pc:chgData name="Jamie Lemon" userId="61185011-f859-454f-84e6-a6defa299ec1" providerId="ADAL" clId="{D1D8D2F5-EA11-4ECE-AE30-57C45273B847}"/>
    <pc:docChg chg="addSld modSld">
      <pc:chgData name="Jamie Lemon" userId="61185011-f859-454f-84e6-a6defa299ec1" providerId="ADAL" clId="{D1D8D2F5-EA11-4ECE-AE30-57C45273B847}" dt="2024-07-12T12:33:41.886" v="0"/>
      <pc:docMkLst>
        <pc:docMk/>
      </pc:docMkLst>
      <pc:sldChg chg="add">
        <pc:chgData name="Jamie Lemon" userId="61185011-f859-454f-84e6-a6defa299ec1" providerId="ADAL" clId="{D1D8D2F5-EA11-4ECE-AE30-57C45273B847}" dt="2024-07-12T12:33:41.886" v="0"/>
        <pc:sldMkLst>
          <pc:docMk/>
          <pc:sldMk cId="927620228" sldId="290"/>
        </pc:sldMkLst>
      </pc:sldChg>
    </pc:docChg>
  </pc:docChgLst>
  <pc:docChgLst>
    <pc:chgData name="Vicky Richardson" userId="S::vrichardson@wadhamschool.co.uk::c48f7777-1b36-4ecd-8a75-e0d3a7071f01" providerId="AD" clId="Web-{CF146885-ABCC-69BE-6C33-D7373077032B}"/>
    <pc:docChg chg="modSld">
      <pc:chgData name="Vicky Richardson" userId="S::vrichardson@wadhamschool.co.uk::c48f7777-1b36-4ecd-8a75-e0d3a7071f01" providerId="AD" clId="Web-{CF146885-ABCC-69BE-6C33-D7373077032B}" dt="2024-09-11T18:31:50.679" v="1" actId="1076"/>
      <pc:docMkLst>
        <pc:docMk/>
      </pc:docMkLst>
      <pc:sldChg chg="modSp">
        <pc:chgData name="Vicky Richardson" userId="S::vrichardson@wadhamschool.co.uk::c48f7777-1b36-4ecd-8a75-e0d3a7071f01" providerId="AD" clId="Web-{CF146885-ABCC-69BE-6C33-D7373077032B}" dt="2024-09-11T18:31:50.679" v="1" actId="1076"/>
        <pc:sldMkLst>
          <pc:docMk/>
          <pc:sldMk cId="736381785" sldId="256"/>
        </pc:sldMkLst>
        <pc:grpChg chg="mod">
          <ac:chgData name="Vicky Richardson" userId="S::vrichardson@wadhamschool.co.uk::c48f7777-1b36-4ecd-8a75-e0d3a7071f01" providerId="AD" clId="Web-{CF146885-ABCC-69BE-6C33-D7373077032B}" dt="2024-09-11T18:31:50.679" v="1" actId="1076"/>
          <ac:grpSpMkLst>
            <pc:docMk/>
            <pc:sldMk cId="736381785" sldId="256"/>
            <ac:grpSpMk id="10" creationId="{50FC6288-746B-6E30-2643-F7DED331966E}"/>
          </ac:grpSpMkLst>
        </pc:grpChg>
      </pc:sldChg>
    </pc:docChg>
  </pc:docChgLst>
  <pc:docChgLst>
    <pc:chgData name="Sarah Hutter" userId="S::shutter@wadhamschool.co.uk::093d6b15-458b-43c0-99d9-0f5b82a9e8fa" providerId="AD" clId="Web-{AE1C82DF-0311-8C6F-0E5A-B35803ED3C75}"/>
    <pc:docChg chg="delSld modSld">
      <pc:chgData name="Sarah Hutter" userId="S::shutter@wadhamschool.co.uk::093d6b15-458b-43c0-99d9-0f5b82a9e8fa" providerId="AD" clId="Web-{AE1C82DF-0311-8C6F-0E5A-B35803ED3C75}" dt="2024-07-15T17:50:08.529" v="2"/>
      <pc:docMkLst>
        <pc:docMk/>
      </pc:docMkLst>
      <pc:sldChg chg="delSp">
        <pc:chgData name="Sarah Hutter" userId="S::shutter@wadhamschool.co.uk::093d6b15-458b-43c0-99d9-0f5b82a9e8fa" providerId="AD" clId="Web-{AE1C82DF-0311-8C6F-0E5A-B35803ED3C75}" dt="2024-07-15T17:50:08.529" v="2"/>
        <pc:sldMkLst>
          <pc:docMk/>
          <pc:sldMk cId="3400055695" sldId="262"/>
        </pc:sldMkLst>
        <pc:picChg chg="del">
          <ac:chgData name="Sarah Hutter" userId="S::shutter@wadhamschool.co.uk::093d6b15-458b-43c0-99d9-0f5b82a9e8fa" providerId="AD" clId="Web-{AE1C82DF-0311-8C6F-0E5A-B35803ED3C75}" dt="2024-07-15T17:50:08.529" v="2"/>
          <ac:picMkLst>
            <pc:docMk/>
            <pc:sldMk cId="3400055695" sldId="262"/>
            <ac:picMk id="5" creationId="{4322F3D8-48F2-7E85-5DC8-F2B513C6728D}"/>
          </ac:picMkLst>
        </pc:picChg>
      </pc:sldChg>
    </pc:docChg>
  </pc:docChgLst>
  <pc:docChgLst>
    <pc:chgData name="Sarah Hutter" userId="S::shutter@wadhamschool.co.uk::093d6b15-458b-43c0-99d9-0f5b82a9e8fa" providerId="AD" clId="Web-{3464A689-E390-5E86-EFA3-85003E74CAAA}"/>
    <pc:docChg chg="modSld">
      <pc:chgData name="Sarah Hutter" userId="S::shutter@wadhamschool.co.uk::093d6b15-458b-43c0-99d9-0f5b82a9e8fa" providerId="AD" clId="Web-{3464A689-E390-5E86-EFA3-85003E74CAAA}" dt="2024-09-11T10:22:38.571" v="5" actId="1076"/>
      <pc:docMkLst>
        <pc:docMk/>
      </pc:docMkLst>
      <pc:sldChg chg="addSp delSp modSp">
        <pc:chgData name="Sarah Hutter" userId="S::shutter@wadhamschool.co.uk::093d6b15-458b-43c0-99d9-0f5b82a9e8fa" providerId="AD" clId="Web-{3464A689-E390-5E86-EFA3-85003E74CAAA}" dt="2024-09-11T10:22:38.571" v="5" actId="1076"/>
        <pc:sldMkLst>
          <pc:docMk/>
          <pc:sldMk cId="2495299702" sldId="271"/>
        </pc:sldMkLst>
        <pc:spChg chg="del">
          <ac:chgData name="Sarah Hutter" userId="S::shutter@wadhamschool.co.uk::093d6b15-458b-43c0-99d9-0f5b82a9e8fa" providerId="AD" clId="Web-{3464A689-E390-5E86-EFA3-85003E74CAAA}" dt="2024-09-11T10:22:28.508" v="1"/>
          <ac:spMkLst>
            <pc:docMk/>
            <pc:sldMk cId="2495299702" sldId="271"/>
            <ac:spMk id="3" creationId="{E1513F3A-E2CF-8377-DED7-DD830CB90C54}"/>
          </ac:spMkLst>
        </pc:spChg>
        <pc:picChg chg="add mod ord">
          <ac:chgData name="Sarah Hutter" userId="S::shutter@wadhamschool.co.uk::093d6b15-458b-43c0-99d9-0f5b82a9e8fa" providerId="AD" clId="Web-{3464A689-E390-5E86-EFA3-85003E74CAAA}" dt="2024-09-11T10:22:38.571" v="5" actId="1076"/>
          <ac:picMkLst>
            <pc:docMk/>
            <pc:sldMk cId="2495299702" sldId="271"/>
            <ac:picMk id="4" creationId="{71309FC7-62C7-B155-6336-210712E4C7F0}"/>
          </ac:picMkLst>
        </pc:picChg>
        <pc:picChg chg="del">
          <ac:chgData name="Sarah Hutter" userId="S::shutter@wadhamschool.co.uk::093d6b15-458b-43c0-99d9-0f5b82a9e8fa" providerId="AD" clId="Web-{3464A689-E390-5E86-EFA3-85003E74CAAA}" dt="2024-09-11T10:21:58.850" v="0"/>
          <ac:picMkLst>
            <pc:docMk/>
            <pc:sldMk cId="2495299702" sldId="271"/>
            <ac:picMk id="5" creationId="{6121630F-E110-2575-9593-E5BC35C8CBD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085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629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637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56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89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34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33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79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85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15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46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ED274-0E13-49F1-9A08-8F4A8A6D048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3A8D-D321-4D81-9BC5-F7F559D12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10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26" Type="http://schemas.openxmlformats.org/officeDocument/2006/relationships/image" Target="../media/image610.png"/><Relationship Id="rId21" Type="http://schemas.openxmlformats.org/officeDocument/2006/relationships/image" Target="../media/image43.png"/><Relationship Id="rId7" Type="http://schemas.openxmlformats.org/officeDocument/2006/relationships/image" Target="../media/image290.png"/><Relationship Id="rId25" Type="http://schemas.openxmlformats.org/officeDocument/2006/relationships/image" Target="../media/image510.pn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0.png"/><Relationship Id="rId24" Type="http://schemas.openxmlformats.org/officeDocument/2006/relationships/image" Target="../media/image410.png"/><Relationship Id="rId23" Type="http://schemas.openxmlformats.org/officeDocument/2006/relationships/image" Target="../media/image311.png"/><Relationship Id="rId22" Type="http://schemas.openxmlformats.org/officeDocument/2006/relationships/image" Target="../media/image44.png"/><Relationship Id="rId9" Type="http://schemas.openxmlformats.org/officeDocument/2006/relationships/image" Target="../media/image310.png"/><Relationship Id="rId27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30.png"/><Relationship Id="rId39" Type="http://schemas.openxmlformats.org/officeDocument/2006/relationships/image" Target="../media/image190.png"/><Relationship Id="rId21" Type="http://schemas.openxmlformats.org/officeDocument/2006/relationships/image" Target="../media/image43.png"/><Relationship Id="rId3" Type="http://schemas.openxmlformats.org/officeDocument/2006/relationships/image" Target="../media/image250.png"/><Relationship Id="rId42" Type="http://schemas.openxmlformats.org/officeDocument/2006/relationships/image" Target="../media/image220.png"/><Relationship Id="rId25" Type="http://schemas.openxmlformats.org/officeDocument/2006/relationships/image" Target="../media/image120.png"/><Relationship Id="rId38" Type="http://schemas.openxmlformats.org/officeDocument/2006/relationships/image" Target="../media/image49.png"/><Relationship Id="rId2" Type="http://schemas.openxmlformats.org/officeDocument/2006/relationships/image" Target="../media/image46.png"/><Relationship Id="rId20" Type="http://schemas.openxmlformats.org/officeDocument/2006/relationships/image" Target="../media/image42.png"/><Relationship Id="rId29" Type="http://schemas.openxmlformats.org/officeDocument/2006/relationships/image" Target="../media/image160.png"/><Relationship Id="rId41" Type="http://schemas.openxmlformats.org/officeDocument/2006/relationships/image" Target="../media/image210.png"/><Relationship Id="rId1" Type="http://schemas.openxmlformats.org/officeDocument/2006/relationships/slideLayout" Target="../slideLayouts/slideLayout2.xml"/><Relationship Id="rId24" Type="http://schemas.openxmlformats.org/officeDocument/2006/relationships/image" Target="../media/image111.png"/><Relationship Id="rId37" Type="http://schemas.openxmlformats.org/officeDocument/2006/relationships/image" Target="../media/image170.png"/><Relationship Id="rId40" Type="http://schemas.openxmlformats.org/officeDocument/2006/relationships/image" Target="../media/image200.png"/><Relationship Id="rId23" Type="http://schemas.openxmlformats.org/officeDocument/2006/relationships/image" Target="../media/image47.png"/><Relationship Id="rId28" Type="http://schemas.openxmlformats.org/officeDocument/2006/relationships/image" Target="../media/image48.png"/><Relationship Id="rId36" Type="http://schemas.openxmlformats.org/officeDocument/2006/relationships/image" Target="../media/image58.png"/><Relationship Id="rId22" Type="http://schemas.openxmlformats.org/officeDocument/2006/relationships/image" Target="../media/image90.png"/><Relationship Id="rId4" Type="http://schemas.openxmlformats.org/officeDocument/2006/relationships/image" Target="../media/image260.png"/><Relationship Id="rId27" Type="http://schemas.openxmlformats.org/officeDocument/2006/relationships/image" Target="../media/image140.png"/><Relationship Id="rId43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6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27A6D65B-48B4-98ED-E026-70438AD5E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471" y="148223"/>
            <a:ext cx="1412568" cy="70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3CB6C49B-7493-09EB-8F5E-E50BE54FC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1" y="163081"/>
            <a:ext cx="902190" cy="958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9FA32974-1891-C519-41AD-97DA5AE13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696" y="9107826"/>
            <a:ext cx="5296608" cy="221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i="1" dirty="0">
                <a:solidFill>
                  <a:srgbClr val="000000"/>
                </a:solidFill>
                <a:latin typeface="Arial Narrow" panose="020B0606020202030204" pitchFamily="34" charset="0"/>
              </a:rPr>
              <a:t>“Life in all its fullness” John 10:10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C82BF529-1FD3-68AE-B18F-1A4067110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889" y="153654"/>
            <a:ext cx="4792415" cy="108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6633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en-GB" altLang="en-US" sz="4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 Wadham School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1" u="none" strike="noStrike" cap="none" normalizeH="0" baseline="0" dirty="0">
                <a:ln>
                  <a:noFill/>
                </a:ln>
                <a:solidFill>
                  <a:srgbClr val="666633"/>
                </a:solidFill>
                <a:effectLst/>
                <a:latin typeface="Arial Narrow" panose="020B0606020202030204" pitchFamily="34" charset="0"/>
              </a:rPr>
              <a:t> A Church of England Community School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721A22A3-AEAE-00FB-AD91-7ADE56FC7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646" y="1714220"/>
            <a:ext cx="5872899" cy="221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solidFill>
                  <a:srgbClr val="C0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Knowledge Organisers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solidFill>
                  <a:srgbClr val="C0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Year 8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C00000"/>
                </a:solidFill>
                <a:latin typeface="Tahoma"/>
                <a:ea typeface="Tahoma"/>
                <a:cs typeface="Arial"/>
              </a:rPr>
              <a:t>Term 1 &amp; 2</a:t>
            </a:r>
            <a:endParaRPr lang="en-GB" altLang="en-US" sz="3600" b="1" dirty="0">
              <a:solidFill>
                <a:srgbClr val="C00000"/>
              </a:solidFill>
              <a:latin typeface="Tahoma" panose="020B0604030504040204" pitchFamily="34" charset="0"/>
              <a:ea typeface="Tahom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solidFill>
                  <a:srgbClr val="C00000"/>
                </a:solidFill>
                <a:latin typeface="Tahoma"/>
                <a:ea typeface="Tahoma"/>
                <a:cs typeface="Arial"/>
              </a:rPr>
              <a:t>2024-2025</a:t>
            </a:r>
            <a:endParaRPr lang="en-GB" altLang="en-US" sz="3600" b="1" dirty="0">
              <a:solidFill>
                <a:srgbClr val="C00000"/>
              </a:solidFill>
              <a:latin typeface="Tahoma" panose="020B0604030504040204" pitchFamily="34" charset="0"/>
              <a:ea typeface="Tahom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5" descr="Wheel logo cropped final (002)">
            <a:extLst>
              <a:ext uri="{FF2B5EF4-FFF2-40B4-BE49-F238E27FC236}">
                <a16:creationId xmlns:a16="http://schemas.microsoft.com/office/drawing/2014/main" id="{0C9F290C-D4CD-A921-F4A7-87E9E9AE9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6" t="14484" r="23018" b="17464"/>
          <a:stretch>
            <a:fillRect/>
          </a:stretch>
        </p:blipFill>
        <p:spPr bwMode="auto">
          <a:xfrm>
            <a:off x="1058863" y="3964797"/>
            <a:ext cx="4452588" cy="440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BD40AD57-80C6-5B7E-3E6D-31F1A5468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1062038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40F8F7-874B-47E1-89EF-2B78F99C5DE1}"/>
              </a:ext>
            </a:extLst>
          </p:cNvPr>
          <p:cNvSpPr txBox="1"/>
          <p:nvPr/>
        </p:nvSpPr>
        <p:spPr>
          <a:xfrm>
            <a:off x="1203476" y="8365747"/>
            <a:ext cx="445104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Name.............................................................</a:t>
            </a:r>
          </a:p>
          <a:p>
            <a:r>
              <a:rPr lang="en-GB" dirty="0">
                <a:cs typeface="Calibri"/>
              </a:rPr>
              <a:t>Tutor group..............................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2428068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diagram of a hand and a hand&#10;&#10;Description automatically generated">
            <a:extLst>
              <a:ext uri="{FF2B5EF4-FFF2-40B4-BE49-F238E27FC236}">
                <a16:creationId xmlns:a16="http://schemas.microsoft.com/office/drawing/2014/main" id="{7DC95673-31E1-D5C6-66F2-C2DF64D355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362" y="1259521"/>
            <a:ext cx="4930051" cy="158176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A5DCA4-2E7F-5270-1830-8F0D95C11744}"/>
              </a:ext>
            </a:extLst>
          </p:cNvPr>
          <p:cNvSpPr txBox="1"/>
          <p:nvPr/>
        </p:nvSpPr>
        <p:spPr>
          <a:xfrm>
            <a:off x="317202" y="346038"/>
            <a:ext cx="617102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latin typeface="Tahoma"/>
                <a:ea typeface="Calibri"/>
                <a:cs typeface="Calibri"/>
              </a:rPr>
              <a:t>Using Your Knowledge </a:t>
            </a:r>
            <a:r>
              <a:rPr lang="en-US" b="1" err="1">
                <a:latin typeface="Tahoma"/>
                <a:ea typeface="Calibri"/>
                <a:cs typeface="Calibri"/>
              </a:rPr>
              <a:t>Organiser</a:t>
            </a:r>
            <a:endParaRPr lang="en-US" b="1">
              <a:latin typeface="Tahoma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BB66ED-5F1C-3B4A-4BC1-446BCB051879}"/>
              </a:ext>
            </a:extLst>
          </p:cNvPr>
          <p:cNvSpPr txBox="1"/>
          <p:nvPr/>
        </p:nvSpPr>
        <p:spPr>
          <a:xfrm>
            <a:off x="451770" y="3055030"/>
            <a:ext cx="5900755" cy="2677656"/>
          </a:xfrm>
          <a:custGeom>
            <a:avLst/>
            <a:gdLst>
              <a:gd name="connsiteX0" fmla="*/ 0 w 5900755"/>
              <a:gd name="connsiteY0" fmla="*/ 0 h 2677656"/>
              <a:gd name="connsiteX1" fmla="*/ 590076 w 5900755"/>
              <a:gd name="connsiteY1" fmla="*/ 0 h 2677656"/>
              <a:gd name="connsiteX2" fmla="*/ 1003128 w 5900755"/>
              <a:gd name="connsiteY2" fmla="*/ 0 h 2677656"/>
              <a:gd name="connsiteX3" fmla="*/ 1416181 w 5900755"/>
              <a:gd name="connsiteY3" fmla="*/ 0 h 2677656"/>
              <a:gd name="connsiteX4" fmla="*/ 2124272 w 5900755"/>
              <a:gd name="connsiteY4" fmla="*/ 0 h 2677656"/>
              <a:gd name="connsiteX5" fmla="*/ 2596332 w 5900755"/>
              <a:gd name="connsiteY5" fmla="*/ 0 h 2677656"/>
              <a:gd name="connsiteX6" fmla="*/ 3009385 w 5900755"/>
              <a:gd name="connsiteY6" fmla="*/ 0 h 2677656"/>
              <a:gd name="connsiteX7" fmla="*/ 3481445 w 5900755"/>
              <a:gd name="connsiteY7" fmla="*/ 0 h 2677656"/>
              <a:gd name="connsiteX8" fmla="*/ 4012513 w 5900755"/>
              <a:gd name="connsiteY8" fmla="*/ 0 h 2677656"/>
              <a:gd name="connsiteX9" fmla="*/ 4661596 w 5900755"/>
              <a:gd name="connsiteY9" fmla="*/ 0 h 2677656"/>
              <a:gd name="connsiteX10" fmla="*/ 5133657 w 5900755"/>
              <a:gd name="connsiteY10" fmla="*/ 0 h 2677656"/>
              <a:gd name="connsiteX11" fmla="*/ 5900755 w 5900755"/>
              <a:gd name="connsiteY11" fmla="*/ 0 h 2677656"/>
              <a:gd name="connsiteX12" fmla="*/ 5900755 w 5900755"/>
              <a:gd name="connsiteY12" fmla="*/ 535531 h 2677656"/>
              <a:gd name="connsiteX13" fmla="*/ 5900755 w 5900755"/>
              <a:gd name="connsiteY13" fmla="*/ 990733 h 2677656"/>
              <a:gd name="connsiteX14" fmla="*/ 5900755 w 5900755"/>
              <a:gd name="connsiteY14" fmla="*/ 1526264 h 2677656"/>
              <a:gd name="connsiteX15" fmla="*/ 5900755 w 5900755"/>
              <a:gd name="connsiteY15" fmla="*/ 2115348 h 2677656"/>
              <a:gd name="connsiteX16" fmla="*/ 5900755 w 5900755"/>
              <a:gd name="connsiteY16" fmla="*/ 2677656 h 2677656"/>
              <a:gd name="connsiteX17" fmla="*/ 5192664 w 5900755"/>
              <a:gd name="connsiteY17" fmla="*/ 2677656 h 2677656"/>
              <a:gd name="connsiteX18" fmla="*/ 4543581 w 5900755"/>
              <a:gd name="connsiteY18" fmla="*/ 2677656 h 2677656"/>
              <a:gd name="connsiteX19" fmla="*/ 3894498 w 5900755"/>
              <a:gd name="connsiteY19" fmla="*/ 2677656 h 2677656"/>
              <a:gd name="connsiteX20" fmla="*/ 3304423 w 5900755"/>
              <a:gd name="connsiteY20" fmla="*/ 2677656 h 2677656"/>
              <a:gd name="connsiteX21" fmla="*/ 2832362 w 5900755"/>
              <a:gd name="connsiteY21" fmla="*/ 2677656 h 2677656"/>
              <a:gd name="connsiteX22" fmla="*/ 2183279 w 5900755"/>
              <a:gd name="connsiteY22" fmla="*/ 2677656 h 2677656"/>
              <a:gd name="connsiteX23" fmla="*/ 1652211 w 5900755"/>
              <a:gd name="connsiteY23" fmla="*/ 2677656 h 2677656"/>
              <a:gd name="connsiteX24" fmla="*/ 944121 w 5900755"/>
              <a:gd name="connsiteY24" fmla="*/ 2677656 h 2677656"/>
              <a:gd name="connsiteX25" fmla="*/ 0 w 5900755"/>
              <a:gd name="connsiteY25" fmla="*/ 2677656 h 2677656"/>
              <a:gd name="connsiteX26" fmla="*/ 0 w 5900755"/>
              <a:gd name="connsiteY26" fmla="*/ 2168901 h 2677656"/>
              <a:gd name="connsiteX27" fmla="*/ 0 w 5900755"/>
              <a:gd name="connsiteY27" fmla="*/ 1713700 h 2677656"/>
              <a:gd name="connsiteX28" fmla="*/ 0 w 5900755"/>
              <a:gd name="connsiteY28" fmla="*/ 1178169 h 2677656"/>
              <a:gd name="connsiteX29" fmla="*/ 0 w 5900755"/>
              <a:gd name="connsiteY29" fmla="*/ 589084 h 2677656"/>
              <a:gd name="connsiteX30" fmla="*/ 0 w 5900755"/>
              <a:gd name="connsiteY30" fmla="*/ 0 h 2677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5900755" h="2677656" fill="none" extrusionOk="0">
                <a:moveTo>
                  <a:pt x="0" y="0"/>
                </a:moveTo>
                <a:cubicBezTo>
                  <a:pt x="254605" y="-39839"/>
                  <a:pt x="358613" y="53013"/>
                  <a:pt x="590076" y="0"/>
                </a:cubicBezTo>
                <a:cubicBezTo>
                  <a:pt x="821539" y="-53013"/>
                  <a:pt x="814277" y="42283"/>
                  <a:pt x="1003128" y="0"/>
                </a:cubicBezTo>
                <a:cubicBezTo>
                  <a:pt x="1191979" y="-42283"/>
                  <a:pt x="1265392" y="28350"/>
                  <a:pt x="1416181" y="0"/>
                </a:cubicBezTo>
                <a:cubicBezTo>
                  <a:pt x="1566970" y="-28350"/>
                  <a:pt x="1787513" y="40385"/>
                  <a:pt x="2124272" y="0"/>
                </a:cubicBezTo>
                <a:cubicBezTo>
                  <a:pt x="2461031" y="-40385"/>
                  <a:pt x="2366106" y="54646"/>
                  <a:pt x="2596332" y="0"/>
                </a:cubicBezTo>
                <a:cubicBezTo>
                  <a:pt x="2826558" y="-54646"/>
                  <a:pt x="2865236" y="42275"/>
                  <a:pt x="3009385" y="0"/>
                </a:cubicBezTo>
                <a:cubicBezTo>
                  <a:pt x="3153534" y="-42275"/>
                  <a:pt x="3362518" y="36979"/>
                  <a:pt x="3481445" y="0"/>
                </a:cubicBezTo>
                <a:cubicBezTo>
                  <a:pt x="3600372" y="-36979"/>
                  <a:pt x="3750512" y="53087"/>
                  <a:pt x="4012513" y="0"/>
                </a:cubicBezTo>
                <a:cubicBezTo>
                  <a:pt x="4274514" y="-53087"/>
                  <a:pt x="4525507" y="55170"/>
                  <a:pt x="4661596" y="0"/>
                </a:cubicBezTo>
                <a:cubicBezTo>
                  <a:pt x="4797685" y="-55170"/>
                  <a:pt x="4932664" y="11824"/>
                  <a:pt x="5133657" y="0"/>
                </a:cubicBezTo>
                <a:cubicBezTo>
                  <a:pt x="5334650" y="-11824"/>
                  <a:pt x="5746842" y="50540"/>
                  <a:pt x="5900755" y="0"/>
                </a:cubicBezTo>
                <a:cubicBezTo>
                  <a:pt x="5933042" y="133229"/>
                  <a:pt x="5845722" y="300498"/>
                  <a:pt x="5900755" y="535531"/>
                </a:cubicBezTo>
                <a:cubicBezTo>
                  <a:pt x="5955788" y="770564"/>
                  <a:pt x="5876406" y="866446"/>
                  <a:pt x="5900755" y="990733"/>
                </a:cubicBezTo>
                <a:cubicBezTo>
                  <a:pt x="5925104" y="1115020"/>
                  <a:pt x="5897743" y="1279130"/>
                  <a:pt x="5900755" y="1526264"/>
                </a:cubicBezTo>
                <a:cubicBezTo>
                  <a:pt x="5903767" y="1773398"/>
                  <a:pt x="5864505" y="1920743"/>
                  <a:pt x="5900755" y="2115348"/>
                </a:cubicBezTo>
                <a:cubicBezTo>
                  <a:pt x="5937005" y="2309953"/>
                  <a:pt x="5894098" y="2455580"/>
                  <a:pt x="5900755" y="2677656"/>
                </a:cubicBezTo>
                <a:cubicBezTo>
                  <a:pt x="5688255" y="2721358"/>
                  <a:pt x="5434330" y="2604364"/>
                  <a:pt x="5192664" y="2677656"/>
                </a:cubicBezTo>
                <a:cubicBezTo>
                  <a:pt x="4950998" y="2750948"/>
                  <a:pt x="4789884" y="2662742"/>
                  <a:pt x="4543581" y="2677656"/>
                </a:cubicBezTo>
                <a:cubicBezTo>
                  <a:pt x="4297278" y="2692570"/>
                  <a:pt x="4144182" y="2630868"/>
                  <a:pt x="3894498" y="2677656"/>
                </a:cubicBezTo>
                <a:cubicBezTo>
                  <a:pt x="3644814" y="2724444"/>
                  <a:pt x="3463063" y="2635662"/>
                  <a:pt x="3304423" y="2677656"/>
                </a:cubicBezTo>
                <a:cubicBezTo>
                  <a:pt x="3145783" y="2719650"/>
                  <a:pt x="2929761" y="2652174"/>
                  <a:pt x="2832362" y="2677656"/>
                </a:cubicBezTo>
                <a:cubicBezTo>
                  <a:pt x="2734963" y="2703138"/>
                  <a:pt x="2389075" y="2621893"/>
                  <a:pt x="2183279" y="2677656"/>
                </a:cubicBezTo>
                <a:cubicBezTo>
                  <a:pt x="1977483" y="2733419"/>
                  <a:pt x="1792948" y="2639015"/>
                  <a:pt x="1652211" y="2677656"/>
                </a:cubicBezTo>
                <a:cubicBezTo>
                  <a:pt x="1511474" y="2716297"/>
                  <a:pt x="1152569" y="2662692"/>
                  <a:pt x="944121" y="2677656"/>
                </a:cubicBezTo>
                <a:cubicBezTo>
                  <a:pt x="735673" y="2692620"/>
                  <a:pt x="393577" y="2571089"/>
                  <a:pt x="0" y="2677656"/>
                </a:cubicBezTo>
                <a:cubicBezTo>
                  <a:pt x="-11596" y="2454369"/>
                  <a:pt x="46215" y="2370508"/>
                  <a:pt x="0" y="2168901"/>
                </a:cubicBezTo>
                <a:cubicBezTo>
                  <a:pt x="-46215" y="1967295"/>
                  <a:pt x="49249" y="1851641"/>
                  <a:pt x="0" y="1713700"/>
                </a:cubicBezTo>
                <a:cubicBezTo>
                  <a:pt x="-49249" y="1575759"/>
                  <a:pt x="36461" y="1445770"/>
                  <a:pt x="0" y="1178169"/>
                </a:cubicBezTo>
                <a:cubicBezTo>
                  <a:pt x="-36461" y="910568"/>
                  <a:pt x="64349" y="830901"/>
                  <a:pt x="0" y="589084"/>
                </a:cubicBezTo>
                <a:cubicBezTo>
                  <a:pt x="-64349" y="347267"/>
                  <a:pt x="54365" y="177475"/>
                  <a:pt x="0" y="0"/>
                </a:cubicBezTo>
                <a:close/>
              </a:path>
              <a:path w="5900755" h="2677656" stroke="0" extrusionOk="0">
                <a:moveTo>
                  <a:pt x="0" y="0"/>
                </a:moveTo>
                <a:cubicBezTo>
                  <a:pt x="128590" y="-31222"/>
                  <a:pt x="362590" y="57291"/>
                  <a:pt x="531068" y="0"/>
                </a:cubicBezTo>
                <a:cubicBezTo>
                  <a:pt x="699546" y="-57291"/>
                  <a:pt x="827317" y="14133"/>
                  <a:pt x="1003128" y="0"/>
                </a:cubicBezTo>
                <a:cubicBezTo>
                  <a:pt x="1178939" y="-14133"/>
                  <a:pt x="1365790" y="7587"/>
                  <a:pt x="1475189" y="0"/>
                </a:cubicBezTo>
                <a:cubicBezTo>
                  <a:pt x="1584588" y="-7587"/>
                  <a:pt x="1752400" y="9251"/>
                  <a:pt x="1888242" y="0"/>
                </a:cubicBezTo>
                <a:cubicBezTo>
                  <a:pt x="2024084" y="-9251"/>
                  <a:pt x="2129748" y="12722"/>
                  <a:pt x="2301294" y="0"/>
                </a:cubicBezTo>
                <a:cubicBezTo>
                  <a:pt x="2472840" y="-12722"/>
                  <a:pt x="2629242" y="39063"/>
                  <a:pt x="2714347" y="0"/>
                </a:cubicBezTo>
                <a:cubicBezTo>
                  <a:pt x="2799452" y="-39063"/>
                  <a:pt x="3103515" y="47881"/>
                  <a:pt x="3363430" y="0"/>
                </a:cubicBezTo>
                <a:cubicBezTo>
                  <a:pt x="3623345" y="-47881"/>
                  <a:pt x="3643839" y="20599"/>
                  <a:pt x="3776483" y="0"/>
                </a:cubicBezTo>
                <a:cubicBezTo>
                  <a:pt x="3909127" y="-20599"/>
                  <a:pt x="4018610" y="19797"/>
                  <a:pt x="4248544" y="0"/>
                </a:cubicBezTo>
                <a:cubicBezTo>
                  <a:pt x="4478478" y="-19797"/>
                  <a:pt x="4494595" y="44403"/>
                  <a:pt x="4720604" y="0"/>
                </a:cubicBezTo>
                <a:cubicBezTo>
                  <a:pt x="4946613" y="-44403"/>
                  <a:pt x="5386120" y="1516"/>
                  <a:pt x="5900755" y="0"/>
                </a:cubicBezTo>
                <a:cubicBezTo>
                  <a:pt x="5913544" y="175889"/>
                  <a:pt x="5886297" y="233116"/>
                  <a:pt x="5900755" y="455202"/>
                </a:cubicBezTo>
                <a:cubicBezTo>
                  <a:pt x="5915213" y="677288"/>
                  <a:pt x="5888329" y="848486"/>
                  <a:pt x="5900755" y="990733"/>
                </a:cubicBezTo>
                <a:cubicBezTo>
                  <a:pt x="5913181" y="1132980"/>
                  <a:pt x="5846205" y="1397670"/>
                  <a:pt x="5900755" y="1553040"/>
                </a:cubicBezTo>
                <a:cubicBezTo>
                  <a:pt x="5955305" y="1708410"/>
                  <a:pt x="5878730" y="1985874"/>
                  <a:pt x="5900755" y="2115348"/>
                </a:cubicBezTo>
                <a:cubicBezTo>
                  <a:pt x="5922780" y="2244822"/>
                  <a:pt x="5899685" y="2469545"/>
                  <a:pt x="5900755" y="2677656"/>
                </a:cubicBezTo>
                <a:cubicBezTo>
                  <a:pt x="5726512" y="2697702"/>
                  <a:pt x="5583918" y="2649076"/>
                  <a:pt x="5487702" y="2677656"/>
                </a:cubicBezTo>
                <a:cubicBezTo>
                  <a:pt x="5391486" y="2706236"/>
                  <a:pt x="5122330" y="2623907"/>
                  <a:pt x="5015642" y="2677656"/>
                </a:cubicBezTo>
                <a:cubicBezTo>
                  <a:pt x="4908954" y="2731405"/>
                  <a:pt x="4671387" y="2649153"/>
                  <a:pt x="4484574" y="2677656"/>
                </a:cubicBezTo>
                <a:cubicBezTo>
                  <a:pt x="4297761" y="2706159"/>
                  <a:pt x="4086257" y="2650623"/>
                  <a:pt x="3894498" y="2677656"/>
                </a:cubicBezTo>
                <a:cubicBezTo>
                  <a:pt x="3702739" y="2704689"/>
                  <a:pt x="3484386" y="2650757"/>
                  <a:pt x="3363430" y="2677656"/>
                </a:cubicBezTo>
                <a:cubicBezTo>
                  <a:pt x="3242474" y="2704555"/>
                  <a:pt x="3155683" y="2642074"/>
                  <a:pt x="2950377" y="2677656"/>
                </a:cubicBezTo>
                <a:cubicBezTo>
                  <a:pt x="2745071" y="2713238"/>
                  <a:pt x="2572842" y="2609101"/>
                  <a:pt x="2360302" y="2677656"/>
                </a:cubicBezTo>
                <a:cubicBezTo>
                  <a:pt x="2147763" y="2746211"/>
                  <a:pt x="1909414" y="2663610"/>
                  <a:pt x="1770226" y="2677656"/>
                </a:cubicBezTo>
                <a:cubicBezTo>
                  <a:pt x="1631038" y="2691702"/>
                  <a:pt x="1328582" y="2616624"/>
                  <a:pt x="1121143" y="2677656"/>
                </a:cubicBezTo>
                <a:cubicBezTo>
                  <a:pt x="913704" y="2738688"/>
                  <a:pt x="373226" y="2615852"/>
                  <a:pt x="0" y="2677656"/>
                </a:cubicBezTo>
                <a:cubicBezTo>
                  <a:pt x="-12802" y="2513043"/>
                  <a:pt x="24349" y="2434049"/>
                  <a:pt x="0" y="2195678"/>
                </a:cubicBezTo>
                <a:cubicBezTo>
                  <a:pt x="-24349" y="1957307"/>
                  <a:pt x="24885" y="1828137"/>
                  <a:pt x="0" y="1713700"/>
                </a:cubicBezTo>
                <a:cubicBezTo>
                  <a:pt x="-24885" y="1599263"/>
                  <a:pt x="27538" y="1401403"/>
                  <a:pt x="0" y="1204945"/>
                </a:cubicBezTo>
                <a:cubicBezTo>
                  <a:pt x="-27538" y="1008488"/>
                  <a:pt x="13014" y="898379"/>
                  <a:pt x="0" y="749744"/>
                </a:cubicBezTo>
                <a:cubicBezTo>
                  <a:pt x="-13014" y="601109"/>
                  <a:pt x="61587" y="257680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 dirty="0">
                <a:latin typeface="Tahoma"/>
                <a:ea typeface="Calibri"/>
                <a:cs typeface="Calibri"/>
              </a:rPr>
              <a:t>Look-Say-Cover-Write-Check</a:t>
            </a:r>
            <a:endParaRPr lang="en-US" sz="1200" u="sng">
              <a:ea typeface="Calibri"/>
              <a:cs typeface="Calibri"/>
            </a:endParaRPr>
          </a:p>
          <a:p>
            <a:endParaRPr lang="en-US" sz="1200" dirty="0">
              <a:latin typeface="Tahoma"/>
              <a:ea typeface="Calibri"/>
              <a:cs typeface="Calibri"/>
            </a:endParaRPr>
          </a:p>
          <a:p>
            <a:r>
              <a:rPr lang="en-US" sz="1200">
                <a:latin typeface="Tahoma"/>
                <a:ea typeface="Calibri"/>
                <a:cs typeface="Calibri"/>
              </a:rPr>
              <a:t>Retrieval practice using the look-say-cover-write-check technique, when done in </a:t>
            </a:r>
            <a:r>
              <a:rPr lang="en-US" sz="1200" dirty="0">
                <a:latin typeface="Tahoma"/>
                <a:ea typeface="Calibri"/>
                <a:cs typeface="Calibri"/>
              </a:rPr>
              <a:t>regular small chunks, is one of the best ways you can learn relevant knowledge over time.</a:t>
            </a:r>
            <a:endParaRPr lang="en-US" sz="1200">
              <a:ea typeface="Calibri"/>
              <a:cs typeface="Calibri"/>
            </a:endParaRPr>
          </a:p>
          <a:p>
            <a:endParaRPr lang="en-US" sz="1200" dirty="0">
              <a:latin typeface="Tahoma"/>
              <a:ea typeface="Calibri"/>
              <a:cs typeface="Calibri"/>
            </a:endParaRPr>
          </a:p>
          <a:p>
            <a:r>
              <a:rPr lang="en-US" sz="1200" dirty="0">
                <a:latin typeface="Tahoma"/>
                <a:ea typeface="Calibri"/>
                <a:cs typeface="Calibri"/>
              </a:rPr>
              <a:t>Working in Independent mode: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Look at the first bullet point or sentence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Read through it three to five times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Cover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Write it out exactly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Remove and check what you wrote and tick if correct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Repeat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When you get it 100% right, move on to the next chunk of information</a:t>
            </a:r>
          </a:p>
        </p:txBody>
      </p:sp>
      <p:pic>
        <p:nvPicPr>
          <p:cNvPr id="5" name="Picture 4" descr="A red and white shield with white and black stripes&#10;&#10;Description automatically generated">
            <a:extLst>
              <a:ext uri="{FF2B5EF4-FFF2-40B4-BE49-F238E27FC236}">
                <a16:creationId xmlns:a16="http://schemas.microsoft.com/office/drawing/2014/main" id="{9234050C-E89D-F5A6-AC17-49FF2EF43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97" y="340795"/>
            <a:ext cx="858673" cy="918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F8264E-4BB6-7571-A07C-B0765BE81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1367" y="345558"/>
            <a:ext cx="996149" cy="90918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9734132-091C-70C5-9070-F8DE2A309D2D}"/>
              </a:ext>
            </a:extLst>
          </p:cNvPr>
          <p:cNvGraphicFramePr>
            <a:graphicFrameLocks noGrp="1"/>
          </p:cNvGraphicFramePr>
          <p:nvPr/>
        </p:nvGraphicFramePr>
        <p:xfrm>
          <a:off x="316966" y="6214681"/>
          <a:ext cx="6108477" cy="320954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036159">
                  <a:extLst>
                    <a:ext uri="{9D8B030D-6E8A-4147-A177-3AD203B41FA5}">
                      <a16:colId xmlns:a16="http://schemas.microsoft.com/office/drawing/2014/main" val="3006030336"/>
                    </a:ext>
                  </a:extLst>
                </a:gridCol>
                <a:gridCol w="2036159">
                  <a:extLst>
                    <a:ext uri="{9D8B030D-6E8A-4147-A177-3AD203B41FA5}">
                      <a16:colId xmlns:a16="http://schemas.microsoft.com/office/drawing/2014/main" val="1380309820"/>
                    </a:ext>
                  </a:extLst>
                </a:gridCol>
                <a:gridCol w="2036159">
                  <a:extLst>
                    <a:ext uri="{9D8B030D-6E8A-4147-A177-3AD203B41FA5}">
                      <a16:colId xmlns:a16="http://schemas.microsoft.com/office/drawing/2014/main" val="56747797"/>
                    </a:ext>
                  </a:extLst>
                </a:gridCol>
              </a:tblGrid>
              <a:tr h="3209544"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Flash Cards </a:t>
                      </a:r>
                      <a:endParaRPr lang="en-US">
                        <a:latin typeface="Tahoma"/>
                      </a:endParaRPr>
                    </a:p>
                    <a:p>
                      <a:pPr lvl="0" algn="ctr">
                        <a:buNone/>
                      </a:pPr>
                      <a:endParaRPr lang="en-US" sz="1200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Make flast cards with the </a:t>
                      </a:r>
                      <a:r>
                        <a:rPr lang="en-US" sz="1200" b="0" dirty="0">
                          <a:latin typeface="Tahoma"/>
                        </a:rPr>
                        <a:t>definition on one side and </a:t>
                      </a:r>
                      <a:r>
                        <a:rPr lang="en-US" sz="1200" b="0">
                          <a:latin typeface="Tahoma"/>
                        </a:rPr>
                        <a:t>key word on the other. </a:t>
                      </a:r>
                    </a:p>
                  </a:txBody>
                  <a:tcPr>
                    <a:lnL w="19050">
                      <a:solidFill>
                        <a:schemeClr val="tx1"/>
                      </a:solidFill>
                    </a:lnL>
                    <a:lnR w="0">
                      <a:noFill/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Self Quizing</a:t>
                      </a:r>
                    </a:p>
                    <a:p>
                      <a:pPr lvl="0">
                        <a:buNone/>
                      </a:pPr>
                      <a:endParaRPr lang="en-US" sz="1200" u="sng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 dirty="0">
                          <a:latin typeface="Tahoma"/>
                        </a:rPr>
                        <a:t>Write quizzes with answers to test yourself in </a:t>
                      </a:r>
                      <a:r>
                        <a:rPr lang="en-US" sz="1200" b="0">
                          <a:latin typeface="Tahoma"/>
                        </a:rPr>
                        <a:t>the future.</a:t>
                      </a: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Mind maps</a:t>
                      </a:r>
                    </a:p>
                    <a:p>
                      <a:pPr lvl="0">
                        <a:buNone/>
                      </a:pPr>
                      <a:endParaRPr lang="en-US" sz="1200" b="0" u="sng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Create mindmaps linking 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key inforamtion you need to remember.</a:t>
                      </a:r>
                      <a:endParaRPr lang="en-US"/>
                    </a:p>
                  </a:txBody>
                  <a:tcPr>
                    <a:lnL w="0">
                      <a:noFill/>
                    </a:lnL>
                    <a:lnR w="19050">
                      <a:solidFill>
                        <a:schemeClr val="tx1"/>
                      </a:solidFill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422457"/>
                  </a:ext>
                </a:extLst>
              </a:tr>
            </a:tbl>
          </a:graphicData>
        </a:graphic>
      </p:graphicFrame>
      <p:pic>
        <p:nvPicPr>
          <p:cNvPr id="10" name="Picture 9" descr="A black and white drawing of two sticky notes&#10;&#10;Description automatically generated">
            <a:extLst>
              <a:ext uri="{FF2B5EF4-FFF2-40B4-BE49-F238E27FC236}">
                <a16:creationId xmlns:a16="http://schemas.microsoft.com/office/drawing/2014/main" id="{207DAAC7-445C-DE86-7AF8-1450F92A79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903" t="4767" r="4819" b="-575"/>
          <a:stretch/>
        </p:blipFill>
        <p:spPr>
          <a:xfrm>
            <a:off x="554752" y="7665227"/>
            <a:ext cx="1574335" cy="1471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A black and white icon of a paper and a pen&#10;&#10;Description automatically generated">
            <a:extLst>
              <a:ext uri="{FF2B5EF4-FFF2-40B4-BE49-F238E27FC236}">
                <a16:creationId xmlns:a16="http://schemas.microsoft.com/office/drawing/2014/main" id="{E9D72AE8-3AB8-EDDB-DB41-7C5C90DBA3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6906" y="7682030"/>
            <a:ext cx="1481014" cy="1477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A black and white symbol&#10;&#10;Description automatically generated">
            <a:extLst>
              <a:ext uri="{FF2B5EF4-FFF2-40B4-BE49-F238E27FC236}">
                <a16:creationId xmlns:a16="http://schemas.microsoft.com/office/drawing/2014/main" id="{7DF8C0CF-E4CC-9E44-E962-C3808A19507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158" t="2565" r="-2552" b="2837"/>
          <a:stretch/>
        </p:blipFill>
        <p:spPr>
          <a:xfrm>
            <a:off x="4664039" y="7679646"/>
            <a:ext cx="1464677" cy="146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0738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6B15-2C96-1450-2A69-FDF48A03A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81717"/>
            <a:ext cx="5915025" cy="275483"/>
          </a:xfrm>
        </p:spPr>
        <p:txBody>
          <a:bodyPr>
            <a:normAutofit fontScale="90000"/>
          </a:bodyPr>
          <a:lstStyle/>
          <a:p>
            <a:r>
              <a:rPr lang="en-GB" dirty="0"/>
              <a:t>Art</a:t>
            </a:r>
          </a:p>
        </p:txBody>
      </p:sp>
      <p:pic>
        <p:nvPicPr>
          <p:cNvPr id="4" name="Content Placeholder 3" descr="A close up of a pattern&#10;&#10;Description automatically generated">
            <a:extLst>
              <a:ext uri="{FF2B5EF4-FFF2-40B4-BE49-F238E27FC236}">
                <a16:creationId xmlns:a16="http://schemas.microsoft.com/office/drawing/2014/main" id="{887B1677-E0E5-D481-88FF-AE9ED7B8D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828751" y="1865628"/>
            <a:ext cx="8600167" cy="5989561"/>
          </a:xfrm>
        </p:spPr>
      </p:pic>
    </p:spTree>
    <p:extLst>
      <p:ext uri="{BB962C8B-B14F-4D97-AF65-F5344CB8AC3E}">
        <p14:creationId xmlns:p14="http://schemas.microsoft.com/office/powerpoint/2010/main" val="2582500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6BBD5-FC2B-F254-EC2B-9188705EC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04020"/>
            <a:ext cx="5915025" cy="264332"/>
          </a:xfrm>
        </p:spPr>
        <p:txBody>
          <a:bodyPr>
            <a:normAutofit fontScale="90000"/>
          </a:bodyPr>
          <a:lstStyle/>
          <a:p>
            <a:r>
              <a:rPr lang="en-GB" dirty="0"/>
              <a:t>Art</a:t>
            </a:r>
          </a:p>
        </p:txBody>
      </p:sp>
      <p:pic>
        <p:nvPicPr>
          <p:cNvPr id="4" name="Content Placeholder 3" descr="A screenshot of a book&#10;&#10;Description automatically generated">
            <a:extLst>
              <a:ext uri="{FF2B5EF4-FFF2-40B4-BE49-F238E27FC236}">
                <a16:creationId xmlns:a16="http://schemas.microsoft.com/office/drawing/2014/main" id="{EB77E03E-4658-5D57-1D7F-E1F5F160E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998083" y="1820092"/>
            <a:ext cx="8793691" cy="6104824"/>
          </a:xfrm>
        </p:spPr>
      </p:pic>
    </p:spTree>
    <p:extLst>
      <p:ext uri="{BB962C8B-B14F-4D97-AF65-F5344CB8AC3E}">
        <p14:creationId xmlns:p14="http://schemas.microsoft.com/office/powerpoint/2010/main" val="232943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CC6263-5700-C5A2-A034-3EE0ACE27BA2}"/>
              </a:ext>
            </a:extLst>
          </p:cNvPr>
          <p:cNvGraphicFramePr>
            <a:graphicFrameLocks noGrp="1"/>
          </p:cNvGraphicFramePr>
          <p:nvPr/>
        </p:nvGraphicFramePr>
        <p:xfrm>
          <a:off x="267345" y="684711"/>
          <a:ext cx="6181725" cy="92011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57350">
                  <a:extLst>
                    <a:ext uri="{9D8B030D-6E8A-4147-A177-3AD203B41FA5}">
                      <a16:colId xmlns:a16="http://schemas.microsoft.com/office/drawing/2014/main" val="1078889805"/>
                    </a:ext>
                  </a:extLst>
                </a:gridCol>
                <a:gridCol w="4524375">
                  <a:extLst>
                    <a:ext uri="{9D8B030D-6E8A-4147-A177-3AD203B41FA5}">
                      <a16:colId xmlns:a16="http://schemas.microsoft.com/office/drawing/2014/main" val="4048402930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Keyword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Core Knowledge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6679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Architecture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Architecture is the art and technique of designing and building. It is both the process and the product of sketching, planning, designing and constructing buildings or other structures.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664115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dirty="0">
                          <a:latin typeface="Comic Sans MS" panose="030F0702030302020204" pitchFamily="66" charset="0"/>
                        </a:rPr>
                        <a:t>The </a:t>
                      </a:r>
                      <a:r>
                        <a:rPr lang="en-US" sz="1200" dirty="0" err="1">
                          <a:latin typeface="Comic Sans MS" panose="030F0702030302020204" pitchFamily="66" charset="0"/>
                        </a:rPr>
                        <a:t>Musuem</a:t>
                      </a:r>
                      <a:r>
                        <a:rPr lang="en-US" sz="1200" dirty="0">
                          <a:latin typeface="Comic Sans MS" panose="030F0702030302020204" pitchFamily="66" charset="0"/>
                        </a:rPr>
                        <a:t> of Tomorrow, Rio De Janeiro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Museum of Tomorrow (Portuguese: </a:t>
                      </a:r>
                      <a:r>
                        <a:rPr lang="en-GB" sz="1200" b="0" i="0" dirty="0" err="1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Museu</a:t>
                      </a: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do </a:t>
                      </a:r>
                      <a:r>
                        <a:rPr lang="en-GB" sz="1200" b="0" i="0" dirty="0" err="1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Amanhã</a:t>
                      </a: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) is a science museum in the city of Rio de Janeiro, Brazil. It was designed by Spanish </a:t>
                      </a:r>
                      <a:r>
                        <a:rPr lang="en-GB" sz="1200" b="0" i="0" dirty="0" err="1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neofuturistic</a:t>
                      </a: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architect Santiago Calatrava, and built next to the waterfront at Pier Maua.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323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dirty="0">
                          <a:latin typeface="Comic Sans MS" panose="030F0702030302020204" pitchFamily="66" charset="0"/>
                        </a:rPr>
                        <a:t>The Pixel Building, Melbourne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Located on a key urban site at the former CUB Brewery, Pixel is one of Melbourne and Australia's most significant and ambitious projects. The most publicly visible element is Pixel's colourful facade. A simple but intricate assembly of zero waste, recycled colour panels providing maximised daylight, shade, views and glare control.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75971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Biomimicry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Biomimicry is the design and production of materials, structures and systems that are modelled on biological entities and processes. Sydney Opera House is an example of biomimicry. 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6583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Anthropometric Data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study of the human body, it's measurement and proportions. 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99747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Location Research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Researching the area where the product will be located to ensure that it meets local requirements and context.</a:t>
                      </a:r>
                      <a:endParaRPr lang="en-US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53634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Primary Market Research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Data that is collected first-hand for a specific purpose. 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985653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Design Brief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Is a statement that outlines the expectations of  project. 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771722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Paper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Measured in grams per square metre (gsm). Common weights range from 60-170gsm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546114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Card and Board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Card weights range from 200gsm – 350gsm. Board is selected by thickness and measured in microns. 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22711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Foam Core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An inner foam core with a paper face. Rigid and Stiff. Commonly used for model making and mounting artworks. 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84615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Corrugated Card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Two layers of lightweight card containing a fluted layer for strength. Used for impact protection. Fully degradable and recyclable. 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14292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Orthographic Drawing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Has 3 main views: a plan view, front and side view. Should be drawn accurately and to a specified scale. 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8716106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Scale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 drawing of an object will have its real size enlarged or reduced by a certain amount or specified scale. On a drawing the scale is represented as a ratio. For example, 1cm drawn to represent 1m (100cm) would be written as 1:100. </a:t>
                      </a:r>
                    </a:p>
                  </a:txBody>
                  <a:tcPr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937855"/>
                  </a:ext>
                </a:extLst>
              </a:tr>
            </a:tbl>
          </a:graphicData>
        </a:graphic>
      </p:graphicFrame>
      <p:sp>
        <p:nvSpPr>
          <p:cNvPr id="5" name="Text Box 2">
            <a:extLst>
              <a:ext uri="{FF2B5EF4-FFF2-40B4-BE49-F238E27FC236}">
                <a16:creationId xmlns:a16="http://schemas.microsoft.com/office/drawing/2014/main" id="{62213A46-CBDC-E961-6EBE-0EAC58B78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307" y="105197"/>
            <a:ext cx="6417393" cy="326993"/>
          </a:xfrm>
          <a:prstGeom prst="rect">
            <a:avLst/>
          </a:prstGeom>
          <a:noFill/>
          <a:ln w="3810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29713" tIns="29713" rIns="29713" bIns="29713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742801">
              <a:spcBef>
                <a:spcPts val="488"/>
              </a:spcBef>
              <a:spcAft>
                <a:spcPct val="0"/>
              </a:spcAft>
            </a:pPr>
            <a:r>
              <a:rPr lang="en-GB" altLang="en-US" sz="1300" b="1">
                <a:solidFill>
                  <a:srgbClr val="000000"/>
                </a:solidFill>
                <a:latin typeface="Calibri"/>
                <a:cs typeface="Calibri"/>
              </a:rPr>
              <a:t>Year 8 Design and Technology</a:t>
            </a:r>
            <a:endParaRPr lang="en-GB" altLang="en-US" sz="1300" b="1"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49D473-B647-D4ED-A379-B9634688F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99" y="148565"/>
            <a:ext cx="207723" cy="244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580700-98CD-FD79-FB93-0F7A970B8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371" y="142061"/>
            <a:ext cx="263297" cy="25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620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C9E52-A2B0-4AE1-7F41-E05D7EF0A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04020"/>
            <a:ext cx="5915025" cy="119366"/>
          </a:xfrm>
        </p:spPr>
        <p:txBody>
          <a:bodyPr>
            <a:normAutofit fontScale="90000"/>
          </a:bodyPr>
          <a:lstStyle/>
          <a:p>
            <a:r>
              <a:rPr lang="en-GB" dirty="0"/>
              <a:t>Beliefs and World Views</a:t>
            </a:r>
          </a:p>
        </p:txBody>
      </p:sp>
      <p:pic>
        <p:nvPicPr>
          <p:cNvPr id="4" name="Content Placeholder 3" descr="A list of religious beliefs&#10;&#10;Description automatically generated">
            <a:extLst>
              <a:ext uri="{FF2B5EF4-FFF2-40B4-BE49-F238E27FC236}">
                <a16:creationId xmlns:a16="http://schemas.microsoft.com/office/drawing/2014/main" id="{71309FC7-62C7-B155-6336-210712E4C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000" y="641246"/>
            <a:ext cx="6347120" cy="8630656"/>
          </a:xfrm>
        </p:spPr>
      </p:pic>
    </p:spTree>
    <p:extLst>
      <p:ext uri="{BB962C8B-B14F-4D97-AF65-F5344CB8AC3E}">
        <p14:creationId xmlns:p14="http://schemas.microsoft.com/office/powerpoint/2010/main" val="2495299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C207F-1859-135D-93C3-0A9D52558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59776"/>
            <a:ext cx="5915025" cy="85912"/>
          </a:xfrm>
        </p:spPr>
        <p:txBody>
          <a:bodyPr>
            <a:normAutofit fontScale="90000"/>
          </a:bodyPr>
          <a:lstStyle/>
          <a:p>
            <a:r>
              <a:rPr lang="en-GB" dirty="0"/>
              <a:t>Computing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C15ABED-664A-90A5-75C8-F7886A0AFC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943035"/>
              </p:ext>
            </p:extLst>
          </p:nvPr>
        </p:nvGraphicFramePr>
        <p:xfrm>
          <a:off x="224636" y="899976"/>
          <a:ext cx="6420355" cy="5928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24698">
                  <a:extLst>
                    <a:ext uri="{9D8B030D-6E8A-4147-A177-3AD203B41FA5}">
                      <a16:colId xmlns:a16="http://schemas.microsoft.com/office/drawing/2014/main" val="2471004038"/>
                    </a:ext>
                  </a:extLst>
                </a:gridCol>
                <a:gridCol w="5295657">
                  <a:extLst>
                    <a:ext uri="{9D8B030D-6E8A-4147-A177-3AD203B41FA5}">
                      <a16:colId xmlns:a16="http://schemas.microsoft.com/office/drawing/2014/main" val="36609318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Computer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An electromechanical device which receives input, processes it and produces and output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4860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Device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piece of electrical or mechanical equipment made for a particular purpose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38160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Program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sequence of instructions written in a programming language that a computer can execute or interpret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05229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Software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set of programs used to operate computers and perform specific tasks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00084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Hardware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The physical components of a computer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5814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Data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Individual facts or statistics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413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Processor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The part of the computer that interprets and carries out instructions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50855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Main memory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The part of the computer that stores data that is currently being used by the processor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968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Operating system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err="1">
                          <a:effectLst/>
                        </a:rPr>
                        <a:t>Specialised</a:t>
                      </a:r>
                      <a:r>
                        <a:rPr lang="en-US" sz="1200" dirty="0">
                          <a:effectLst/>
                        </a:rPr>
                        <a:t> software that communicates with computer hardware to allow other programs to run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10793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Logical operator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The name of a logic circuit (AND, OR, NOT)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100272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Logical expression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text based method of describing a logic circuit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5272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Truth table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way of describing the output of a logic circuit for all possible inputs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450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Logic gate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 physical device which performs a logical operation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0001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Logic circuit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Two or more logic gates connected together to solve a problem or perform a 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7720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Artificial intelligence (AI)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Any machine that performs tasks that typically require intelligence in humans (suggestion - there’s no agreed definition)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8057914"/>
                  </a:ext>
                </a:extLst>
              </a:tr>
            </a:tbl>
          </a:graphicData>
        </a:graphic>
      </p:graphicFrame>
      <p:pic>
        <p:nvPicPr>
          <p:cNvPr id="12" name="Content Placeholder 11" descr="KNOWLEDGE ORGANISER Overview">
            <a:extLst>
              <a:ext uri="{FF2B5EF4-FFF2-40B4-BE49-F238E27FC236}">
                <a16:creationId xmlns:a16="http://schemas.microsoft.com/office/drawing/2014/main" id="{64B81C7E-3BAF-E9D1-BC09-3F0955DD2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94" r="353" b="21220"/>
          <a:stretch/>
        </p:blipFill>
        <p:spPr>
          <a:xfrm>
            <a:off x="227977" y="7166701"/>
            <a:ext cx="4852939" cy="2367627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A63A62B-52E1-E4EF-9596-B346A983B7F7}"/>
              </a:ext>
            </a:extLst>
          </p:cNvPr>
          <p:cNvSpPr txBox="1"/>
          <p:nvPr/>
        </p:nvSpPr>
        <p:spPr>
          <a:xfrm>
            <a:off x="227459" y="6901580"/>
            <a:ext cx="2739471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latin typeface="Tahoma"/>
                <a:ea typeface="Calibri"/>
                <a:cs typeface="Calibri"/>
              </a:rPr>
              <a:t>Boolean logic</a:t>
            </a:r>
            <a:endParaRPr lang="en-US" sz="1100" dirty="0"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75248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0B888-4EA6-881B-7B21-1B68F2752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37474"/>
            <a:ext cx="5915025" cy="97063"/>
          </a:xfrm>
        </p:spPr>
        <p:txBody>
          <a:bodyPr>
            <a:normAutofit fontScale="90000"/>
          </a:bodyPr>
          <a:lstStyle/>
          <a:p>
            <a:r>
              <a:rPr lang="en-GB" dirty="0"/>
              <a:t>Design and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40502-4C5F-7680-37FA-EA20B8C38F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29639-2B86-9C20-019D-AB6100D8D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067996" y="2661286"/>
            <a:ext cx="8993992" cy="502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36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578E4-04CF-B491-5A86-4219A6B00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09691"/>
            <a:ext cx="5915025" cy="76226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English</a:t>
            </a:r>
            <a:endParaRPr lang="en-GB" dirty="0"/>
          </a:p>
        </p:txBody>
      </p:sp>
      <p:pic>
        <p:nvPicPr>
          <p:cNvPr id="4" name="Content Placeholder 3" descr="A book on a screen&#10;&#10;Description automatically generated">
            <a:extLst>
              <a:ext uri="{FF2B5EF4-FFF2-40B4-BE49-F238E27FC236}">
                <a16:creationId xmlns:a16="http://schemas.microsoft.com/office/drawing/2014/main" id="{B3E64B03-509B-2C7F-44AD-8CB0BB10F7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992036" y="2830826"/>
            <a:ext cx="8842072" cy="4809068"/>
          </a:xfrm>
        </p:spPr>
      </p:pic>
    </p:spTree>
    <p:extLst>
      <p:ext uri="{BB962C8B-B14F-4D97-AF65-F5344CB8AC3E}">
        <p14:creationId xmlns:p14="http://schemas.microsoft.com/office/powerpoint/2010/main" val="817731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78DF1-5929-2012-63E9-2AF2B9BD3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48625"/>
            <a:ext cx="5915025" cy="264332"/>
          </a:xfrm>
        </p:spPr>
        <p:txBody>
          <a:bodyPr>
            <a:normAutofit fontScale="90000"/>
          </a:bodyPr>
          <a:lstStyle/>
          <a:p>
            <a:r>
              <a:rPr lang="en-GB" dirty="0"/>
              <a:t>Food</a:t>
            </a:r>
          </a:p>
        </p:txBody>
      </p:sp>
      <p:pic>
        <p:nvPicPr>
          <p:cNvPr id="4" name="Content Placeholder 3" descr="A menu of food on a white background&#10;&#10;Description automatically generated">
            <a:extLst>
              <a:ext uri="{FF2B5EF4-FFF2-40B4-BE49-F238E27FC236}">
                <a16:creationId xmlns:a16="http://schemas.microsoft.com/office/drawing/2014/main" id="{CB49CDBE-74E4-D8C0-F526-3BBF6EACB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-5400000">
            <a:off x="-992622" y="2551178"/>
            <a:ext cx="8843244" cy="5266631"/>
          </a:xfrm>
        </p:spPr>
      </p:pic>
    </p:spTree>
    <p:extLst>
      <p:ext uri="{BB962C8B-B14F-4D97-AF65-F5344CB8AC3E}">
        <p14:creationId xmlns:p14="http://schemas.microsoft.com/office/powerpoint/2010/main" val="3649717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F012B-5F89-C552-2C38-FDE8C8D21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62892"/>
            <a:ext cx="5915025" cy="380529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Food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22DD555-7EFF-189B-46E2-D5D47A969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-5400000">
            <a:off x="-925789" y="2502481"/>
            <a:ext cx="8711106" cy="5176371"/>
          </a:xfrm>
        </p:spPr>
      </p:pic>
    </p:spTree>
    <p:extLst>
      <p:ext uri="{BB962C8B-B14F-4D97-AF65-F5344CB8AC3E}">
        <p14:creationId xmlns:p14="http://schemas.microsoft.com/office/powerpoint/2010/main" val="608568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556E2-26C6-32A6-BCEC-0819F5270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48625"/>
            <a:ext cx="5915025" cy="74761"/>
          </a:xfrm>
        </p:spPr>
        <p:txBody>
          <a:bodyPr>
            <a:normAutofit fontScale="90000"/>
          </a:bodyPr>
          <a:lstStyle/>
          <a:p>
            <a:r>
              <a:rPr lang="en-GB" dirty="0"/>
              <a:t>French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FB391-1A76-3261-9B44-D16FA14A4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7A09BD-7F11-BC97-6411-582FC987F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027771" y="2076495"/>
            <a:ext cx="8913542" cy="624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423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79AE1-7C53-116C-44D7-EACA87543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413"/>
            <a:ext cx="5915025" cy="743834"/>
          </a:xfrm>
        </p:spPr>
        <p:txBody>
          <a:bodyPr/>
          <a:lstStyle/>
          <a:p>
            <a:r>
              <a:rPr lang="en-GB" dirty="0"/>
              <a:t>Geography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00217-614F-1E0D-7B4A-0EB7E0666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EFB27B-EACD-ADEA-1047-669074C34F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55" r="210" b="26433"/>
          <a:stretch/>
        </p:blipFill>
        <p:spPr>
          <a:xfrm>
            <a:off x="277665" y="1645002"/>
            <a:ext cx="6290439" cy="603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84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21B79-7083-7861-339D-387995163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04019"/>
            <a:ext cx="5915025" cy="208575"/>
          </a:xfrm>
        </p:spPr>
        <p:txBody>
          <a:bodyPr>
            <a:normAutofit fontScale="90000"/>
          </a:bodyPr>
          <a:lstStyle/>
          <a:p>
            <a:r>
              <a:rPr lang="en-GB" dirty="0"/>
              <a:t>German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9F8EC-9CBB-0511-6A30-25117873A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B4AFA1-B5D0-3785-A6D8-FBFF1D01E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966442" y="2034452"/>
            <a:ext cx="8790881" cy="609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04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BA956-9336-7961-2162-6A21C5913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192868"/>
            <a:ext cx="5915025" cy="141668"/>
          </a:xfrm>
        </p:spPr>
        <p:txBody>
          <a:bodyPr>
            <a:normAutofit fontScale="90000"/>
          </a:bodyPr>
          <a:lstStyle/>
          <a:p>
            <a:r>
              <a:rPr lang="en-GB" dirty="0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BF9B6-4F97-8418-36E2-A346B6994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6648C4-15DB-6887-3CD4-9ABE9E94CA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180" y="875731"/>
            <a:ext cx="5839640" cy="815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67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B242B-865B-0233-C8F2-F9BE0CFB7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48624"/>
            <a:ext cx="5915025" cy="208575"/>
          </a:xfrm>
        </p:spPr>
        <p:txBody>
          <a:bodyPr>
            <a:normAutofit fontScale="90000"/>
          </a:bodyPr>
          <a:lstStyle/>
          <a:p>
            <a:r>
              <a:rPr lang="en-GB" dirty="0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52FF2-C25E-4685-2F59-BDE9FAABD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43CB51-6703-BCFB-D788-6FA1B1A3F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9" y="708543"/>
            <a:ext cx="6197039" cy="573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144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75C66C-9811-447E-CC6F-50E29DEC2ADD}"/>
              </a:ext>
            </a:extLst>
          </p:cNvPr>
          <p:cNvSpPr txBox="1"/>
          <p:nvPr/>
        </p:nvSpPr>
        <p:spPr>
          <a:xfrm>
            <a:off x="380144" y="883578"/>
            <a:ext cx="14514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Ratio and Scale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9412B4A-285E-C5CD-EF5D-AB85412E3916}"/>
              </a:ext>
            </a:extLst>
          </p:cNvPr>
          <p:cNvGraphicFramePr>
            <a:graphicFrameLocks noGrp="1"/>
          </p:cNvGraphicFramePr>
          <p:nvPr/>
        </p:nvGraphicFramePr>
        <p:xfrm>
          <a:off x="380144" y="1191355"/>
          <a:ext cx="5003514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5097">
                  <a:extLst>
                    <a:ext uri="{9D8B030D-6E8A-4147-A177-3AD203B41FA5}">
                      <a16:colId xmlns:a16="http://schemas.microsoft.com/office/drawing/2014/main" val="2567154125"/>
                    </a:ext>
                  </a:extLst>
                </a:gridCol>
                <a:gridCol w="3958417">
                  <a:extLst>
                    <a:ext uri="{9D8B030D-6E8A-4147-A177-3AD203B41FA5}">
                      <a16:colId xmlns:a16="http://schemas.microsoft.com/office/drawing/2014/main" val="2774445064"/>
                    </a:ext>
                  </a:extLst>
                </a:gridCol>
              </a:tblGrid>
              <a:tr h="1711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Ratio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statement of how two numbers compare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9830366"/>
                  </a:ext>
                </a:extLst>
              </a:tr>
              <a:tr h="18559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Equal Parts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all parts in the same proportion, or a whole shared equally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7758494"/>
                  </a:ext>
                </a:extLst>
              </a:tr>
              <a:tr h="13882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Proportion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statement that links two ratios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773905"/>
                  </a:ext>
                </a:extLst>
              </a:tr>
              <a:tr h="1711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Order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to place a number in a determined sequence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0054255"/>
                  </a:ext>
                </a:extLst>
              </a:tr>
              <a:tr h="13882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Part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section of a whole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4874407"/>
                  </a:ext>
                </a:extLst>
              </a:tr>
              <a:tr h="13882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Equivalent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of equal value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4629296"/>
                  </a:ext>
                </a:extLst>
              </a:tr>
              <a:tr h="18559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Factors</a:t>
                      </a:r>
                      <a:endParaRPr lang="en-GB" sz="1400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integers that multiply together to get the original value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036421"/>
                  </a:ext>
                </a:extLst>
              </a:tr>
              <a:tr h="18559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Scale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comparison of something drawn to its actual size.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298554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50FC6288-746B-6E30-2643-F7DED331966E}"/>
              </a:ext>
            </a:extLst>
          </p:cNvPr>
          <p:cNvGrpSpPr/>
          <p:nvPr/>
        </p:nvGrpSpPr>
        <p:grpSpPr>
          <a:xfrm>
            <a:off x="380144" y="3782990"/>
            <a:ext cx="6707410" cy="1908893"/>
            <a:chOff x="42332" y="3074076"/>
            <a:chExt cx="6707410" cy="134886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E2963CA-A247-C6C9-257D-D2BE61CD8594}"/>
                </a:ext>
              </a:extLst>
            </p:cNvPr>
            <p:cNvSpPr/>
            <p:nvPr/>
          </p:nvSpPr>
          <p:spPr>
            <a:xfrm>
              <a:off x="66026" y="3111617"/>
              <a:ext cx="6149839" cy="1299422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D8F5AE0-23CA-CB4E-F51E-6292326FDE80}"/>
                </a:ext>
              </a:extLst>
            </p:cNvPr>
            <p:cNvSpPr txBox="1"/>
            <p:nvPr/>
          </p:nvSpPr>
          <p:spPr>
            <a:xfrm>
              <a:off x="42332" y="3074076"/>
              <a:ext cx="19734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Representing a ratio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8D02FC8-3E25-2675-8138-79BAB7D97DFC}"/>
                </a:ext>
              </a:extLst>
            </p:cNvPr>
            <p:cNvSpPr/>
            <p:nvPr/>
          </p:nvSpPr>
          <p:spPr>
            <a:xfrm>
              <a:off x="2006621" y="3136042"/>
              <a:ext cx="2555523" cy="1709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“For every 5 boys there are 3 girls”</a:t>
              </a:r>
              <a:endPara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F9E8C43-7D4A-644A-19F5-EAEB831AE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77" y="3648846"/>
              <a:ext cx="410562" cy="41056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39341FF-2E8A-E2CB-701B-F3AC93AFF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368" y="3654096"/>
              <a:ext cx="440982" cy="440982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EC601D6-61F6-C474-BBEB-8DA4A2BCBB62}"/>
                </a:ext>
              </a:extLst>
            </p:cNvPr>
            <p:cNvSpPr/>
            <p:nvPr/>
          </p:nvSpPr>
          <p:spPr>
            <a:xfrm>
              <a:off x="1910212" y="4166536"/>
              <a:ext cx="198037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This represents the 3 girls</a:t>
              </a: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37D0FF7-3497-DB3C-1C46-80285204C7E3}"/>
                </a:ext>
              </a:extLst>
            </p:cNvPr>
            <p:cNvGrpSpPr/>
            <p:nvPr/>
          </p:nvGrpSpPr>
          <p:grpSpPr>
            <a:xfrm>
              <a:off x="185254" y="3395704"/>
              <a:ext cx="3192518" cy="949205"/>
              <a:chOff x="185254" y="3395704"/>
              <a:chExt cx="3192518" cy="949205"/>
            </a:xfrm>
          </p:grpSpPr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710F7685-4A8A-099F-032A-018C78938E62}"/>
                  </a:ext>
                </a:extLst>
              </p:cNvPr>
              <p:cNvGrpSpPr/>
              <p:nvPr/>
            </p:nvGrpSpPr>
            <p:grpSpPr>
              <a:xfrm>
                <a:off x="639681" y="3774288"/>
                <a:ext cx="1956384" cy="244548"/>
                <a:chOff x="784555" y="3711464"/>
                <a:chExt cx="1956384" cy="244548"/>
              </a:xfrm>
            </p:grpSpPr>
            <p:sp>
              <p:nvSpPr>
                <p:cNvPr id="45" name="Rectangle 44">
                  <a:extLst>
                    <a:ext uri="{FF2B5EF4-FFF2-40B4-BE49-F238E27FC236}">
                      <a16:creationId xmlns:a16="http://schemas.microsoft.com/office/drawing/2014/main" id="{B1F35BA8-8B66-A005-1C29-907C91F7A2C1}"/>
                    </a:ext>
                  </a:extLst>
                </p:cNvPr>
                <p:cNvSpPr/>
                <p:nvPr/>
              </p:nvSpPr>
              <p:spPr>
                <a:xfrm>
                  <a:off x="784555" y="3711464"/>
                  <a:ext cx="244548" cy="2445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161E5030-7F18-B909-BF4C-D74BBDBAA4DF}"/>
                    </a:ext>
                  </a:extLst>
                </p:cNvPr>
                <p:cNvSpPr/>
                <p:nvPr/>
              </p:nvSpPr>
              <p:spPr>
                <a:xfrm>
                  <a:off x="1518198" y="3711464"/>
                  <a:ext cx="244548" cy="2445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7700D90F-E93E-111B-683B-BC503C6EE486}"/>
                    </a:ext>
                  </a:extLst>
                </p:cNvPr>
                <p:cNvSpPr/>
                <p:nvPr/>
              </p:nvSpPr>
              <p:spPr>
                <a:xfrm>
                  <a:off x="1273651" y="3711464"/>
                  <a:ext cx="244548" cy="2445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916F6446-01FE-9B19-9A34-AA5C560E9257}"/>
                    </a:ext>
                  </a:extLst>
                </p:cNvPr>
                <p:cNvSpPr/>
                <p:nvPr/>
              </p:nvSpPr>
              <p:spPr>
                <a:xfrm>
                  <a:off x="1029103" y="3711464"/>
                  <a:ext cx="244548" cy="2445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C25AF848-3CF4-9FA1-FD19-02BF82148CD2}"/>
                    </a:ext>
                  </a:extLst>
                </p:cNvPr>
                <p:cNvSpPr/>
                <p:nvPr/>
              </p:nvSpPr>
              <p:spPr>
                <a:xfrm>
                  <a:off x="1762747" y="3711464"/>
                  <a:ext cx="244548" cy="2445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C8992B50-56D6-5D42-5EC8-AB3A7F8050C7}"/>
                    </a:ext>
                  </a:extLst>
                </p:cNvPr>
                <p:cNvSpPr/>
                <p:nvPr/>
              </p:nvSpPr>
              <p:spPr>
                <a:xfrm>
                  <a:off x="2007295" y="3711464"/>
                  <a:ext cx="244548" cy="244548"/>
                </a:xfrm>
                <a:prstGeom prst="rect">
                  <a:avLst/>
                </a:prstGeom>
                <a:solidFill>
                  <a:srgbClr val="FF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CC51B50D-775D-E160-2471-8FD42A6FBF5A}"/>
                    </a:ext>
                  </a:extLst>
                </p:cNvPr>
                <p:cNvSpPr/>
                <p:nvPr/>
              </p:nvSpPr>
              <p:spPr>
                <a:xfrm>
                  <a:off x="2251843" y="3711464"/>
                  <a:ext cx="244548" cy="244548"/>
                </a:xfrm>
                <a:prstGeom prst="rect">
                  <a:avLst/>
                </a:prstGeom>
                <a:solidFill>
                  <a:srgbClr val="FF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43F6BC87-2F7C-BF2C-D458-92400CD509DB}"/>
                    </a:ext>
                  </a:extLst>
                </p:cNvPr>
                <p:cNvSpPr/>
                <p:nvPr/>
              </p:nvSpPr>
              <p:spPr>
                <a:xfrm>
                  <a:off x="2496391" y="3711464"/>
                  <a:ext cx="244548" cy="244548"/>
                </a:xfrm>
                <a:prstGeom prst="rect">
                  <a:avLst/>
                </a:prstGeom>
                <a:solidFill>
                  <a:srgbClr val="FF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40" name="Left Brace 39">
                <a:extLst>
                  <a:ext uri="{FF2B5EF4-FFF2-40B4-BE49-F238E27FC236}">
                    <a16:creationId xmlns:a16="http://schemas.microsoft.com/office/drawing/2014/main" id="{A1D96709-F085-8D13-BC3F-EACC847BA74B}"/>
                  </a:ext>
                </a:extLst>
              </p:cNvPr>
              <p:cNvSpPr/>
              <p:nvPr/>
            </p:nvSpPr>
            <p:spPr>
              <a:xfrm rot="16200000">
                <a:off x="1181263" y="3528019"/>
                <a:ext cx="117351" cy="118506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C6B46C64-1A99-EB1A-A42B-B49BB0170E24}"/>
                  </a:ext>
                </a:extLst>
              </p:cNvPr>
              <p:cNvSpPr/>
              <p:nvPr/>
            </p:nvSpPr>
            <p:spPr>
              <a:xfrm>
                <a:off x="199844" y="4173934"/>
                <a:ext cx="1980371" cy="1709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represents the 5 boys</a:t>
                </a:r>
              </a:p>
            </p:txBody>
          </p:sp>
          <p:sp>
            <p:nvSpPr>
              <p:cNvPr id="42" name="Left Brace 41">
                <a:extLst>
                  <a:ext uri="{FF2B5EF4-FFF2-40B4-BE49-F238E27FC236}">
                    <a16:creationId xmlns:a16="http://schemas.microsoft.com/office/drawing/2014/main" id="{02C57D18-5B46-1762-6C02-E84ED0CE1D93}"/>
                  </a:ext>
                </a:extLst>
              </p:cNvPr>
              <p:cNvSpPr/>
              <p:nvPr/>
            </p:nvSpPr>
            <p:spPr>
              <a:xfrm rot="16200000">
                <a:off x="2186333" y="3769494"/>
                <a:ext cx="103690" cy="715778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Left Brace 42">
                <a:extLst>
                  <a:ext uri="{FF2B5EF4-FFF2-40B4-BE49-F238E27FC236}">
                    <a16:creationId xmlns:a16="http://schemas.microsoft.com/office/drawing/2014/main" id="{6E4AF128-0B12-0463-EE6B-E3D323B37AEF}"/>
                  </a:ext>
                </a:extLst>
              </p:cNvPr>
              <p:cNvSpPr/>
              <p:nvPr/>
            </p:nvSpPr>
            <p:spPr>
              <a:xfrm rot="16200000" flipH="1">
                <a:off x="1529042" y="2680675"/>
                <a:ext cx="177666" cy="1956387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75190263-7C90-CC3F-6EFF-FE9307B8D26C}"/>
                  </a:ext>
                </a:extLst>
              </p:cNvPr>
              <p:cNvSpPr/>
              <p:nvPr/>
            </p:nvSpPr>
            <p:spPr>
              <a:xfrm>
                <a:off x="185254" y="3395704"/>
                <a:ext cx="3192518" cy="1709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is the “whole” – boys and girls together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D7F46394-0391-5DCD-C0DD-37A6014F0C8A}"/>
                </a:ext>
              </a:extLst>
            </p:cNvPr>
            <p:cNvGrpSpPr/>
            <p:nvPr/>
          </p:nvGrpSpPr>
          <p:grpSpPr>
            <a:xfrm>
              <a:off x="3702951" y="3306229"/>
              <a:ext cx="2708163" cy="1116711"/>
              <a:chOff x="2416129" y="3327093"/>
              <a:chExt cx="2708163" cy="1116711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8F480C4-664E-DE30-7C1A-E9B6EC4D0130}"/>
                  </a:ext>
                </a:extLst>
              </p:cNvPr>
              <p:cNvGrpSpPr/>
              <p:nvPr/>
            </p:nvGrpSpPr>
            <p:grpSpPr>
              <a:xfrm>
                <a:off x="3302928" y="3565248"/>
                <a:ext cx="1211750" cy="519857"/>
                <a:chOff x="3356588" y="3386710"/>
                <a:chExt cx="1211750" cy="519857"/>
              </a:xfrm>
            </p:grpSpPr>
            <p:grpSp>
              <p:nvGrpSpPr>
                <p:cNvPr id="29" name="Group 28">
                  <a:extLst>
                    <a:ext uri="{FF2B5EF4-FFF2-40B4-BE49-F238E27FC236}">
                      <a16:creationId xmlns:a16="http://schemas.microsoft.com/office/drawing/2014/main" id="{2FE9BD86-3E86-277A-AD67-7A3D6F980AB6}"/>
                    </a:ext>
                  </a:extLst>
                </p:cNvPr>
                <p:cNvGrpSpPr/>
                <p:nvPr/>
              </p:nvGrpSpPr>
              <p:grpSpPr>
                <a:xfrm>
                  <a:off x="3356588" y="3386710"/>
                  <a:ext cx="1211750" cy="244656"/>
                  <a:chOff x="3356588" y="3386710"/>
                  <a:chExt cx="1211750" cy="244656"/>
                </a:xfrm>
              </p:grpSpPr>
              <p:sp>
                <p:nvSpPr>
                  <p:cNvPr id="34" name="Rectangle 33">
                    <a:extLst>
                      <a:ext uri="{FF2B5EF4-FFF2-40B4-BE49-F238E27FC236}">
                        <a16:creationId xmlns:a16="http://schemas.microsoft.com/office/drawing/2014/main" id="{16A04632-D0BF-A59F-4AB4-98B7A52E4E63}"/>
                      </a:ext>
                    </a:extLst>
                  </p:cNvPr>
                  <p:cNvSpPr/>
                  <p:nvPr/>
                </p:nvSpPr>
                <p:spPr>
                  <a:xfrm>
                    <a:off x="3356588" y="3386818"/>
                    <a:ext cx="244548" cy="244548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5" name="Rectangle 34">
                    <a:extLst>
                      <a:ext uri="{FF2B5EF4-FFF2-40B4-BE49-F238E27FC236}">
                        <a16:creationId xmlns:a16="http://schemas.microsoft.com/office/drawing/2014/main" id="{900C93A7-68AC-FE7F-E241-82D025583F6F}"/>
                      </a:ext>
                    </a:extLst>
                  </p:cNvPr>
                  <p:cNvSpPr/>
                  <p:nvPr/>
                </p:nvSpPr>
                <p:spPr>
                  <a:xfrm>
                    <a:off x="4084052" y="3386818"/>
                    <a:ext cx="244548" cy="244548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6" name="Rectangle 35">
                    <a:extLst>
                      <a:ext uri="{FF2B5EF4-FFF2-40B4-BE49-F238E27FC236}">
                        <a16:creationId xmlns:a16="http://schemas.microsoft.com/office/drawing/2014/main" id="{21E6BF4A-402C-F15B-2392-0FB79D57F2D7}"/>
                      </a:ext>
                    </a:extLst>
                  </p:cNvPr>
                  <p:cNvSpPr/>
                  <p:nvPr/>
                </p:nvSpPr>
                <p:spPr>
                  <a:xfrm>
                    <a:off x="3845684" y="3386818"/>
                    <a:ext cx="244548" cy="244548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 36">
                    <a:extLst>
                      <a:ext uri="{FF2B5EF4-FFF2-40B4-BE49-F238E27FC236}">
                        <a16:creationId xmlns:a16="http://schemas.microsoft.com/office/drawing/2014/main" id="{8C621D21-2AF7-2F3F-0EAA-25B03A036157}"/>
                      </a:ext>
                    </a:extLst>
                  </p:cNvPr>
                  <p:cNvSpPr/>
                  <p:nvPr/>
                </p:nvSpPr>
                <p:spPr>
                  <a:xfrm>
                    <a:off x="3613568" y="3386710"/>
                    <a:ext cx="244548" cy="244548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8" name="Rectangle 37">
                    <a:extLst>
                      <a:ext uri="{FF2B5EF4-FFF2-40B4-BE49-F238E27FC236}">
                        <a16:creationId xmlns:a16="http://schemas.microsoft.com/office/drawing/2014/main" id="{45568AF8-EC32-AC29-97AA-E5A6612D5347}"/>
                      </a:ext>
                    </a:extLst>
                  </p:cNvPr>
                  <p:cNvSpPr/>
                  <p:nvPr/>
                </p:nvSpPr>
                <p:spPr>
                  <a:xfrm>
                    <a:off x="4323790" y="3386818"/>
                    <a:ext cx="244548" cy="244548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0" name="Group 29">
                  <a:extLst>
                    <a:ext uri="{FF2B5EF4-FFF2-40B4-BE49-F238E27FC236}">
                      <a16:creationId xmlns:a16="http://schemas.microsoft.com/office/drawing/2014/main" id="{57C84869-FBD7-3507-E00C-C11C9105E082}"/>
                    </a:ext>
                  </a:extLst>
                </p:cNvPr>
                <p:cNvGrpSpPr/>
                <p:nvPr/>
              </p:nvGrpSpPr>
              <p:grpSpPr>
                <a:xfrm>
                  <a:off x="3362260" y="3662019"/>
                  <a:ext cx="733644" cy="244548"/>
                  <a:chOff x="3362260" y="3662019"/>
                  <a:chExt cx="733644" cy="244548"/>
                </a:xfrm>
              </p:grpSpPr>
              <p:sp>
                <p:nvSpPr>
                  <p:cNvPr id="31" name="Rectangle 30">
                    <a:extLst>
                      <a:ext uri="{FF2B5EF4-FFF2-40B4-BE49-F238E27FC236}">
                        <a16:creationId xmlns:a16="http://schemas.microsoft.com/office/drawing/2014/main" id="{76D45332-E9D2-4EAC-3F34-A68E9DDB0D40}"/>
                      </a:ext>
                    </a:extLst>
                  </p:cNvPr>
                  <p:cNvSpPr/>
                  <p:nvPr/>
                </p:nvSpPr>
                <p:spPr>
                  <a:xfrm>
                    <a:off x="3362260" y="3662019"/>
                    <a:ext cx="244548" cy="244548"/>
                  </a:xfrm>
                  <a:prstGeom prst="rect">
                    <a:avLst/>
                  </a:prstGeom>
                  <a:solidFill>
                    <a:srgbClr val="FF99FF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2" name="Rectangle 31">
                    <a:extLst>
                      <a:ext uri="{FF2B5EF4-FFF2-40B4-BE49-F238E27FC236}">
                        <a16:creationId xmlns:a16="http://schemas.microsoft.com/office/drawing/2014/main" id="{38AE0F5D-1286-5CA4-FC35-9C8CE0990E05}"/>
                      </a:ext>
                    </a:extLst>
                  </p:cNvPr>
                  <p:cNvSpPr/>
                  <p:nvPr/>
                </p:nvSpPr>
                <p:spPr>
                  <a:xfrm>
                    <a:off x="3606808" y="3662019"/>
                    <a:ext cx="244548" cy="244548"/>
                  </a:xfrm>
                  <a:prstGeom prst="rect">
                    <a:avLst/>
                  </a:prstGeom>
                  <a:solidFill>
                    <a:srgbClr val="FF99FF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3" name="Rectangle 32">
                    <a:extLst>
                      <a:ext uri="{FF2B5EF4-FFF2-40B4-BE49-F238E27FC236}">
                        <a16:creationId xmlns:a16="http://schemas.microsoft.com/office/drawing/2014/main" id="{8DA48EAD-D6D3-EB89-BD94-864EBBF55B65}"/>
                      </a:ext>
                    </a:extLst>
                  </p:cNvPr>
                  <p:cNvSpPr/>
                  <p:nvPr/>
                </p:nvSpPr>
                <p:spPr>
                  <a:xfrm>
                    <a:off x="3851356" y="3662019"/>
                    <a:ext cx="244548" cy="244548"/>
                  </a:xfrm>
                  <a:prstGeom prst="rect">
                    <a:avLst/>
                  </a:prstGeom>
                  <a:solidFill>
                    <a:srgbClr val="FF99FF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23" name="Left Brace 22">
                <a:extLst>
                  <a:ext uri="{FF2B5EF4-FFF2-40B4-BE49-F238E27FC236}">
                    <a16:creationId xmlns:a16="http://schemas.microsoft.com/office/drawing/2014/main" id="{91CA9F83-73FA-93F0-20CE-7C48E4989F69}"/>
                  </a:ext>
                </a:extLst>
              </p:cNvPr>
              <p:cNvSpPr/>
              <p:nvPr/>
            </p:nvSpPr>
            <p:spPr>
              <a:xfrm rot="16200000">
                <a:off x="3600064" y="3815481"/>
                <a:ext cx="103690" cy="715778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EC3581B9-D9D5-B87D-B6D2-205B42EF977D}"/>
                  </a:ext>
                </a:extLst>
              </p:cNvPr>
              <p:cNvSpPr/>
              <p:nvPr/>
            </p:nvSpPr>
            <p:spPr>
              <a:xfrm>
                <a:off x="3131896" y="4197583"/>
                <a:ext cx="1980371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represents the 3 girls</a:t>
                </a:r>
              </a:p>
            </p:txBody>
          </p:sp>
          <p:sp>
            <p:nvSpPr>
              <p:cNvPr id="25" name="Left Brace 24">
                <a:extLst>
                  <a:ext uri="{FF2B5EF4-FFF2-40B4-BE49-F238E27FC236}">
                    <a16:creationId xmlns:a16="http://schemas.microsoft.com/office/drawing/2014/main" id="{4E2910A9-B767-1F7A-04A8-A1698F0981A6}"/>
                  </a:ext>
                </a:extLst>
              </p:cNvPr>
              <p:cNvSpPr/>
              <p:nvPr/>
            </p:nvSpPr>
            <p:spPr>
              <a:xfrm rot="16200000" flipH="1">
                <a:off x="3870690" y="2894957"/>
                <a:ext cx="49546" cy="118506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E690D057-C5C2-2F23-94F4-C974FB17D2F3}"/>
                  </a:ext>
                </a:extLst>
              </p:cNvPr>
              <p:cNvSpPr/>
              <p:nvPr/>
            </p:nvSpPr>
            <p:spPr>
              <a:xfrm>
                <a:off x="3143921" y="3327093"/>
                <a:ext cx="1980371" cy="1709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represents the 5 boys</a:t>
                </a:r>
              </a:p>
            </p:txBody>
          </p:sp>
          <p:sp>
            <p:nvSpPr>
              <p:cNvPr id="27" name="Right Brace 26">
                <a:extLst>
                  <a:ext uri="{FF2B5EF4-FFF2-40B4-BE49-F238E27FC236}">
                    <a16:creationId xmlns:a16="http://schemas.microsoft.com/office/drawing/2014/main" id="{F0784ECC-C1C4-9F80-97AB-10215CBD2AC7}"/>
                  </a:ext>
                </a:extLst>
              </p:cNvPr>
              <p:cNvSpPr/>
              <p:nvPr/>
            </p:nvSpPr>
            <p:spPr>
              <a:xfrm rot="10800000">
                <a:off x="3058162" y="3499923"/>
                <a:ext cx="162207" cy="631161"/>
              </a:xfrm>
              <a:prstGeom prst="righ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9FC4D20-61D6-91F3-B874-D695BBC2B338}"/>
                  </a:ext>
                </a:extLst>
              </p:cNvPr>
              <p:cNvSpPr/>
              <p:nvPr/>
            </p:nvSpPr>
            <p:spPr>
              <a:xfrm>
                <a:off x="2416129" y="3537333"/>
                <a:ext cx="842866" cy="6061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is the “whole” – boys and girls together</a:t>
                </a:r>
              </a:p>
            </p:txBody>
          </p:sp>
        </p:grp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65B6296-4A29-78E1-65AE-AD64DD714279}"/>
                </a:ext>
              </a:extLst>
            </p:cNvPr>
            <p:cNvSpPr/>
            <p:nvPr/>
          </p:nvSpPr>
          <p:spPr>
            <a:xfrm>
              <a:off x="4608710" y="3109761"/>
              <a:ext cx="2141032" cy="1709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Double Number Line</a:t>
              </a:r>
              <a:endPara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02C75ED-98BF-C898-ECD9-6596FB5AEE39}"/>
                </a:ext>
              </a:extLst>
            </p:cNvPr>
            <p:cNvSpPr/>
            <p:nvPr/>
          </p:nvSpPr>
          <p:spPr>
            <a:xfrm>
              <a:off x="2803103" y="3623738"/>
              <a:ext cx="777222" cy="3523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5:3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40BF0408-A53B-8D59-96BB-C073A9D735E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9175" y="3327517"/>
              <a:ext cx="142438" cy="32132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BC2C5F3-E73F-C5F7-2888-4632019CBAD4}"/>
              </a:ext>
            </a:extLst>
          </p:cNvPr>
          <p:cNvGrpSpPr/>
          <p:nvPr/>
        </p:nvGrpSpPr>
        <p:grpSpPr>
          <a:xfrm>
            <a:off x="424077" y="5766822"/>
            <a:ext cx="2727653" cy="1823910"/>
            <a:chOff x="62313" y="4439487"/>
            <a:chExt cx="2727653" cy="1769927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51A31D6D-BEDD-3A6C-9B0C-AAF9E2AB7514}"/>
                </a:ext>
              </a:extLst>
            </p:cNvPr>
            <p:cNvSpPr/>
            <p:nvPr/>
          </p:nvSpPr>
          <p:spPr>
            <a:xfrm>
              <a:off x="62914" y="4454283"/>
              <a:ext cx="2727052" cy="1755131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EA999DD5-0461-A255-CFC5-9762DD6CC76B}"/>
                </a:ext>
              </a:extLst>
            </p:cNvPr>
            <p:cNvSpPr txBox="1"/>
            <p:nvPr/>
          </p:nvSpPr>
          <p:spPr>
            <a:xfrm>
              <a:off x="62313" y="4439487"/>
              <a:ext cx="19734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Order is Important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5181B1F8-31EF-5B78-EE9B-B7D4114AE433}"/>
                </a:ext>
              </a:extLst>
            </p:cNvPr>
            <p:cNvSpPr/>
            <p:nvPr/>
          </p:nvSpPr>
          <p:spPr>
            <a:xfrm>
              <a:off x="67408" y="4718934"/>
              <a:ext cx="2141032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“For every dog there are 2 cats”</a:t>
              </a:r>
              <a:endParaRPr lang="en-GB" sz="105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67D5FFEF-E44E-4D1A-4BFB-7345B8998517}"/>
                </a:ext>
              </a:extLst>
            </p:cNvPr>
            <p:cNvSpPr/>
            <p:nvPr/>
          </p:nvSpPr>
          <p:spPr>
            <a:xfrm>
              <a:off x="492728" y="4924077"/>
              <a:ext cx="859614" cy="561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Dogs: Cats</a:t>
              </a:r>
            </a:p>
            <a:p>
              <a:pPr algn="ctr"/>
              <a:r>
                <a:rPr lang="en-GB" sz="20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1:2</a:t>
              </a:r>
            </a:p>
          </p:txBody>
        </p:sp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B46BC119-C086-09BA-2ACE-2452702AF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518" y="4904586"/>
              <a:ext cx="245210" cy="245210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8F581236-46A4-055E-3993-4607A9C76A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479803" y="4910806"/>
              <a:ext cx="169327" cy="178844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172CEE78-6F60-E66F-0536-8B3FCAE15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251051" y="4928483"/>
              <a:ext cx="169327" cy="178844"/>
            </a:xfrm>
            <a:prstGeom prst="rect">
              <a:avLst/>
            </a:prstGeom>
          </p:spPr>
        </p:pic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C9165074-BA79-D893-69DF-68308F5B7C93}"/>
                </a:ext>
              </a:extLst>
            </p:cNvPr>
            <p:cNvSpPr/>
            <p:nvPr/>
          </p:nvSpPr>
          <p:spPr>
            <a:xfrm>
              <a:off x="62915" y="5433106"/>
              <a:ext cx="2520014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The ratio has to be written in the same order as the information is given.</a:t>
              </a:r>
            </a:p>
            <a:p>
              <a:pPr algn="ctr"/>
              <a:r>
                <a:rPr lang="en-GB" sz="105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e.g. 2:1 would represent 2 dogs for every 1 cat.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91BEE7C4-1F63-A444-E2C8-BD3C925FD50F}"/>
              </a:ext>
            </a:extLst>
          </p:cNvPr>
          <p:cNvGrpSpPr/>
          <p:nvPr/>
        </p:nvGrpSpPr>
        <p:grpSpPr>
          <a:xfrm>
            <a:off x="380144" y="7882681"/>
            <a:ext cx="6221894" cy="1829451"/>
            <a:chOff x="1675307" y="4344028"/>
            <a:chExt cx="6306482" cy="1829451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CD5A715D-E6EE-FAE4-C3E0-AD2ED2A46E57}"/>
                </a:ext>
              </a:extLst>
            </p:cNvPr>
            <p:cNvSpPr/>
            <p:nvPr/>
          </p:nvSpPr>
          <p:spPr>
            <a:xfrm>
              <a:off x="1689314" y="4377259"/>
              <a:ext cx="6252881" cy="1773768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52CC397E-6602-C230-D345-79155F76E3FA}"/>
                </a:ext>
              </a:extLst>
            </p:cNvPr>
            <p:cNvSpPr txBox="1"/>
            <p:nvPr/>
          </p:nvSpPr>
          <p:spPr>
            <a:xfrm>
              <a:off x="1675307" y="4344028"/>
              <a:ext cx="19734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Simplifying a ratio 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1B3F3069-8039-7069-C494-961DE45E0867}"/>
                </a:ext>
              </a:extLst>
            </p:cNvPr>
            <p:cNvSpPr/>
            <p:nvPr/>
          </p:nvSpPr>
          <p:spPr>
            <a:xfrm>
              <a:off x="3824532" y="4408891"/>
              <a:ext cx="2633026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Cancel down the ratio to its lowest form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663F5574-993E-C977-253F-DBE899E28F22}"/>
                </a:ext>
              </a:extLst>
            </p:cNvPr>
            <p:cNvSpPr/>
            <p:nvPr/>
          </p:nvSpPr>
          <p:spPr>
            <a:xfrm>
              <a:off x="4707231" y="4864979"/>
              <a:ext cx="92424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6:4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F445A3C-3A3A-BFE3-D14C-0ECF5B91C548}"/>
                </a:ext>
              </a:extLst>
            </p:cNvPr>
            <p:cNvSpPr/>
            <p:nvPr/>
          </p:nvSpPr>
          <p:spPr>
            <a:xfrm>
              <a:off x="1725556" y="4608206"/>
              <a:ext cx="3044361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“For every 6 days of rain there are 4 days of sun”</a:t>
              </a:r>
              <a:endPara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4769342F-40BA-8F08-07F1-CBB5BD80FF07}"/>
                </a:ext>
              </a:extLst>
            </p:cNvPr>
            <p:cNvSpPr/>
            <p:nvPr/>
          </p:nvSpPr>
          <p:spPr>
            <a:xfrm>
              <a:off x="2511892" y="5044621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2BAD26DB-760D-D635-216E-DD961A63EAD8}"/>
                </a:ext>
              </a:extLst>
            </p:cNvPr>
            <p:cNvSpPr/>
            <p:nvPr/>
          </p:nvSpPr>
          <p:spPr>
            <a:xfrm>
              <a:off x="2644495" y="5044621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53082528-EACA-F32D-08B3-E26F6880DEC0}"/>
                </a:ext>
              </a:extLst>
            </p:cNvPr>
            <p:cNvSpPr/>
            <p:nvPr/>
          </p:nvSpPr>
          <p:spPr>
            <a:xfrm>
              <a:off x="2378982" y="5041055"/>
              <a:ext cx="132910" cy="13309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EF4567FD-339A-A19B-2161-6174DECAC7B8}"/>
                </a:ext>
              </a:extLst>
            </p:cNvPr>
            <p:cNvSpPr/>
            <p:nvPr/>
          </p:nvSpPr>
          <p:spPr>
            <a:xfrm>
              <a:off x="2910008" y="5044621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DC6099AF-6799-2D75-CD94-528FB614CB5D}"/>
                </a:ext>
              </a:extLst>
            </p:cNvPr>
            <p:cNvSpPr/>
            <p:nvPr/>
          </p:nvSpPr>
          <p:spPr>
            <a:xfrm>
              <a:off x="3042611" y="5044621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29046C84-27F9-1D5F-4CC8-34D4B50C7614}"/>
                </a:ext>
              </a:extLst>
            </p:cNvPr>
            <p:cNvSpPr/>
            <p:nvPr/>
          </p:nvSpPr>
          <p:spPr>
            <a:xfrm>
              <a:off x="2777098" y="5041055"/>
              <a:ext cx="132910" cy="13309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248EB683-839E-8766-DF88-DA247FF05EA1}"/>
                </a:ext>
              </a:extLst>
            </p:cNvPr>
            <p:cNvSpPr/>
            <p:nvPr/>
          </p:nvSpPr>
          <p:spPr>
            <a:xfrm>
              <a:off x="3309680" y="5041551"/>
              <a:ext cx="123672" cy="1364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F2AE2AB-5CBE-25A4-FEEF-2B2DF75721CB}"/>
                </a:ext>
              </a:extLst>
            </p:cNvPr>
            <p:cNvSpPr/>
            <p:nvPr/>
          </p:nvSpPr>
          <p:spPr>
            <a:xfrm>
              <a:off x="3435874" y="5041551"/>
              <a:ext cx="154523" cy="1364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6CCA8723-332A-E0F0-0E99-61020D3C30C7}"/>
                </a:ext>
              </a:extLst>
            </p:cNvPr>
            <p:cNvSpPr/>
            <p:nvPr/>
          </p:nvSpPr>
          <p:spPr>
            <a:xfrm>
              <a:off x="3176770" y="5041551"/>
              <a:ext cx="131354" cy="13647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0261380-EE50-80C4-05EE-647BB5AD4316}"/>
                </a:ext>
              </a:extLst>
            </p:cNvPr>
            <p:cNvSpPr/>
            <p:nvPr/>
          </p:nvSpPr>
          <p:spPr>
            <a:xfrm>
              <a:off x="3572758" y="5041055"/>
              <a:ext cx="126902" cy="13309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Left Brace 124">
              <a:extLst>
                <a:ext uri="{FF2B5EF4-FFF2-40B4-BE49-F238E27FC236}">
                  <a16:creationId xmlns:a16="http://schemas.microsoft.com/office/drawing/2014/main" id="{7300181C-9E0A-B501-59F8-47BA9D5B959D}"/>
                </a:ext>
              </a:extLst>
            </p:cNvPr>
            <p:cNvSpPr/>
            <p:nvPr/>
          </p:nvSpPr>
          <p:spPr>
            <a:xfrm rot="16200000">
              <a:off x="2728265" y="4863340"/>
              <a:ext cx="99703" cy="794810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Left Brace 125">
              <a:extLst>
                <a:ext uri="{FF2B5EF4-FFF2-40B4-BE49-F238E27FC236}">
                  <a16:creationId xmlns:a16="http://schemas.microsoft.com/office/drawing/2014/main" id="{BE4FA53A-38B7-DF3B-746D-F902686B5D76}"/>
                </a:ext>
              </a:extLst>
            </p:cNvPr>
            <p:cNvSpPr/>
            <p:nvPr/>
          </p:nvSpPr>
          <p:spPr>
            <a:xfrm rot="16200000">
              <a:off x="3396343" y="4999139"/>
              <a:ext cx="92904" cy="530008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1445D8BF-1182-E3BA-58E0-271ECD3C243A}"/>
                </a:ext>
              </a:extLst>
            </p:cNvPr>
            <p:cNvSpPr/>
            <p:nvPr/>
          </p:nvSpPr>
          <p:spPr>
            <a:xfrm>
              <a:off x="2609068" y="5272783"/>
              <a:ext cx="383497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9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rain</a:t>
              </a: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69118822-B7A0-3C81-91AF-5A6B9F3B0C35}"/>
                </a:ext>
              </a:extLst>
            </p:cNvPr>
            <p:cNvSpPr/>
            <p:nvPr/>
          </p:nvSpPr>
          <p:spPr>
            <a:xfrm>
              <a:off x="3277667" y="5279288"/>
              <a:ext cx="484068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9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sun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9C176939-EE0B-052D-3739-375B1553F673}"/>
                </a:ext>
              </a:extLst>
            </p:cNvPr>
            <p:cNvSpPr/>
            <p:nvPr/>
          </p:nvSpPr>
          <p:spPr>
            <a:xfrm>
              <a:off x="6253429" y="4440118"/>
              <a:ext cx="1651709" cy="1277273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Find the biggest common factor that goes into all parts of the ratio</a:t>
              </a:r>
            </a:p>
            <a:p>
              <a:endPara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  <a:p>
              <a:r>
                <a: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For </a:t>
              </a:r>
              <a:r>
                <a:rPr lang="en-GB" sz="11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6 </a:t>
              </a:r>
              <a:r>
                <a: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and </a:t>
              </a:r>
              <a:r>
                <a:rPr lang="en-GB" sz="11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4</a:t>
              </a:r>
              <a:r>
                <a: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the biggest factor (number that multiplies into them is </a:t>
              </a:r>
              <a:r>
                <a:rPr lang="en-GB" sz="11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2</a:t>
              </a:r>
              <a:r>
                <a: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) </a:t>
              </a:r>
            </a:p>
          </p:txBody>
        </p: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0DD2F49F-5963-118A-05F0-7902950F9E4F}"/>
                </a:ext>
              </a:extLst>
            </p:cNvPr>
            <p:cNvCxnSpPr/>
            <p:nvPr/>
          </p:nvCxnSpPr>
          <p:spPr>
            <a:xfrm>
              <a:off x="5001501" y="4741350"/>
              <a:ext cx="0" cy="22307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Arrow Connector 130">
              <a:extLst>
                <a:ext uri="{FF2B5EF4-FFF2-40B4-BE49-F238E27FC236}">
                  <a16:creationId xmlns:a16="http://schemas.microsoft.com/office/drawing/2014/main" id="{ECDCB696-ED8B-0907-A8BF-6A9D6C40229B}"/>
                </a:ext>
              </a:extLst>
            </p:cNvPr>
            <p:cNvCxnSpPr/>
            <p:nvPr/>
          </p:nvCxnSpPr>
          <p:spPr>
            <a:xfrm>
              <a:off x="5019368" y="5283166"/>
              <a:ext cx="0" cy="22307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CE112D8-E6A9-0F4C-E76F-7E684D30DB11}"/>
                </a:ext>
              </a:extLst>
            </p:cNvPr>
            <p:cNvSpPr/>
            <p:nvPr/>
          </p:nvSpPr>
          <p:spPr>
            <a:xfrm>
              <a:off x="4702644" y="5426928"/>
              <a:ext cx="91522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3:2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27ED2F11-9722-AFDA-1A3A-189091670C26}"/>
                </a:ext>
              </a:extLst>
            </p:cNvPr>
            <p:cNvSpPr/>
            <p:nvPr/>
          </p:nvSpPr>
          <p:spPr>
            <a:xfrm>
              <a:off x="1808866" y="5206288"/>
              <a:ext cx="52156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6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÷</a:t>
              </a:r>
              <a:r>
                <a:rPr lang="en-GB" sz="7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by 2</a:t>
              </a:r>
              <a:endParaRPr lang="en-GB" sz="7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3216B31-9FFE-8CDD-7F4F-64F4B3D54866}"/>
                </a:ext>
              </a:extLst>
            </p:cNvPr>
            <p:cNvSpPr/>
            <p:nvPr/>
          </p:nvSpPr>
          <p:spPr>
            <a:xfrm>
              <a:off x="2515051" y="5607434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09F1DF88-02B7-ECF0-0FEB-F28CDBC562C4}"/>
                </a:ext>
              </a:extLst>
            </p:cNvPr>
            <p:cNvSpPr/>
            <p:nvPr/>
          </p:nvSpPr>
          <p:spPr>
            <a:xfrm>
              <a:off x="2647654" y="5607434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F3577300-4A7E-8369-BA57-648835351798}"/>
                </a:ext>
              </a:extLst>
            </p:cNvPr>
            <p:cNvSpPr/>
            <p:nvPr/>
          </p:nvSpPr>
          <p:spPr>
            <a:xfrm>
              <a:off x="2382141" y="5609077"/>
              <a:ext cx="132910" cy="13309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6DB8E92F-76AF-49F5-40CA-0D4F8F095C62}"/>
                </a:ext>
              </a:extLst>
            </p:cNvPr>
            <p:cNvSpPr/>
            <p:nvPr/>
          </p:nvSpPr>
          <p:spPr>
            <a:xfrm>
              <a:off x="2516345" y="5796886"/>
              <a:ext cx="123672" cy="1364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ECF6CAFF-1AAB-6CA4-BFEA-1731C05FDF20}"/>
                </a:ext>
              </a:extLst>
            </p:cNvPr>
            <p:cNvSpPr/>
            <p:nvPr/>
          </p:nvSpPr>
          <p:spPr>
            <a:xfrm>
              <a:off x="2383435" y="5796886"/>
              <a:ext cx="131354" cy="13647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412B51B4-DEAF-E52D-BEFE-2AD8E55CEECA}"/>
                </a:ext>
              </a:extLst>
            </p:cNvPr>
            <p:cNvSpPr/>
            <p:nvPr/>
          </p:nvSpPr>
          <p:spPr>
            <a:xfrm>
              <a:off x="3317479" y="5601333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AA658C7E-C1C2-DAC2-0A2E-38F8FF74E8B3}"/>
                </a:ext>
              </a:extLst>
            </p:cNvPr>
            <p:cNvSpPr/>
            <p:nvPr/>
          </p:nvSpPr>
          <p:spPr>
            <a:xfrm>
              <a:off x="3450082" y="5601333"/>
              <a:ext cx="132910" cy="13291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6686293D-F770-DE44-7B91-5BAFB44C6F32}"/>
                </a:ext>
              </a:extLst>
            </p:cNvPr>
            <p:cNvSpPr/>
            <p:nvPr/>
          </p:nvSpPr>
          <p:spPr>
            <a:xfrm>
              <a:off x="3184569" y="5602976"/>
              <a:ext cx="132910" cy="13309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8B45651D-FD09-DA90-A11A-A37A5BEAE0F9}"/>
                </a:ext>
              </a:extLst>
            </p:cNvPr>
            <p:cNvSpPr/>
            <p:nvPr/>
          </p:nvSpPr>
          <p:spPr>
            <a:xfrm>
              <a:off x="3318773" y="5790785"/>
              <a:ext cx="123672" cy="1364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E8A27FF4-5D8A-2CCF-2D09-F4F3E8DBEF2C}"/>
                </a:ext>
              </a:extLst>
            </p:cNvPr>
            <p:cNvSpPr/>
            <p:nvPr/>
          </p:nvSpPr>
          <p:spPr>
            <a:xfrm>
              <a:off x="3185863" y="5790785"/>
              <a:ext cx="131354" cy="13647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3A3C0BC9-7184-E07D-69D4-009D81B2F8A5}"/>
                </a:ext>
              </a:extLst>
            </p:cNvPr>
            <p:cNvSpPr/>
            <p:nvPr/>
          </p:nvSpPr>
          <p:spPr>
            <a:xfrm>
              <a:off x="2251169" y="5919563"/>
              <a:ext cx="573062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“For every 3 days of rain there are 2 days of sun” – when this happens twice the ratio becomes 6:4.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8A07B86D-7DE7-3A7F-9071-134418E2C4D5}"/>
              </a:ext>
            </a:extLst>
          </p:cNvPr>
          <p:cNvGrpSpPr/>
          <p:nvPr/>
        </p:nvGrpSpPr>
        <p:grpSpPr>
          <a:xfrm>
            <a:off x="3268376" y="5725146"/>
            <a:ext cx="3333662" cy="2134584"/>
            <a:chOff x="3766982" y="4409604"/>
            <a:chExt cx="3003298" cy="2134584"/>
          </a:xfrm>
        </p:grpSpPr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71D9DB3F-8EB8-7364-92D7-CD104819022B}"/>
                </a:ext>
              </a:extLst>
            </p:cNvPr>
            <p:cNvSpPr txBox="1"/>
            <p:nvPr/>
          </p:nvSpPr>
          <p:spPr>
            <a:xfrm>
              <a:off x="3766982" y="4409604"/>
              <a:ext cx="19734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Ratio 1:n (or n:1)</a:t>
              </a:r>
            </a:p>
          </p:txBody>
        </p:sp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AB63BC7D-E3E1-D1E7-2174-B05FA2AF8033}"/>
                </a:ext>
              </a:extLst>
            </p:cNvPr>
            <p:cNvGrpSpPr/>
            <p:nvPr/>
          </p:nvGrpSpPr>
          <p:grpSpPr>
            <a:xfrm>
              <a:off x="3775199" y="4466293"/>
              <a:ext cx="2995081" cy="2077895"/>
              <a:chOff x="3775199" y="4466293"/>
              <a:chExt cx="2995081" cy="2077895"/>
            </a:xfrm>
          </p:grpSpPr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8C3D3EEC-EF5D-42AD-D1E4-7CF76CD671AC}"/>
                  </a:ext>
                </a:extLst>
              </p:cNvPr>
              <p:cNvSpPr/>
              <p:nvPr/>
            </p:nvSpPr>
            <p:spPr>
              <a:xfrm>
                <a:off x="3856362" y="4689758"/>
                <a:ext cx="2900964" cy="415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is asking you to cancel down until the part indicated represents 1</a:t>
                </a:r>
                <a:r>
                  <a:rPr lang="en-GB" sz="9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.</a:t>
                </a:r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83791F6A-0B2A-BF79-AE18-99E14F252EC2}"/>
                  </a:ext>
                </a:extLst>
              </p:cNvPr>
              <p:cNvSpPr/>
              <p:nvPr/>
            </p:nvSpPr>
            <p:spPr>
              <a:xfrm>
                <a:off x="3930984" y="5050829"/>
                <a:ext cx="2585595" cy="25391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Show the ratio 4:20 in the ratio of 1:n</a:t>
                </a:r>
                <a:endPara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9C2F9D81-5473-0710-3752-8AA74B26F120}"/>
                  </a:ext>
                </a:extLst>
              </p:cNvPr>
              <p:cNvSpPr/>
              <p:nvPr/>
            </p:nvSpPr>
            <p:spPr>
              <a:xfrm>
                <a:off x="4920526" y="5264784"/>
                <a:ext cx="60419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40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 : 20</a:t>
                </a:r>
                <a:endParaRPr lang="en-GB" sz="14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FA889864-DAB6-3225-64A8-BAFB09DFF3DC}"/>
                  </a:ext>
                </a:extLst>
              </p:cNvPr>
              <p:cNvSpPr/>
              <p:nvPr/>
            </p:nvSpPr>
            <p:spPr>
              <a:xfrm>
                <a:off x="4942271" y="5683502"/>
                <a:ext cx="60419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40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 : 5</a:t>
                </a:r>
                <a:endParaRPr lang="en-GB" sz="14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cxnSp>
            <p:nvCxnSpPr>
              <p:cNvPr id="152" name="Curved Connector 121">
                <a:extLst>
                  <a:ext uri="{FF2B5EF4-FFF2-40B4-BE49-F238E27FC236}">
                    <a16:creationId xmlns:a16="http://schemas.microsoft.com/office/drawing/2014/main" id="{41D74A61-423B-6E45-8938-3935845D6AA6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H="1" flipV="1">
                <a:off x="4848925" y="5476679"/>
                <a:ext cx="55728" cy="360711"/>
              </a:xfrm>
              <a:prstGeom prst="curvedConnector4">
                <a:avLst>
                  <a:gd name="adj1" fmla="val -136736"/>
                  <a:gd name="adj2" fmla="val 92456"/>
                </a:avLst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A0BCA24E-FD1F-2778-12C8-B964A8151196}"/>
                  </a:ext>
                </a:extLst>
              </p:cNvPr>
              <p:cNvSpPr/>
              <p:nvPr/>
            </p:nvSpPr>
            <p:spPr>
              <a:xfrm>
                <a:off x="3786617" y="5241177"/>
                <a:ext cx="1133909" cy="1061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 question states that 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part has to be 1 </a:t>
                </a:r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unit.</a:t>
                </a:r>
              </a:p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Therefore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 </a:t>
                </a:r>
              </a:p>
              <a:p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Divide by 4</a:t>
                </a:r>
              </a:p>
            </p:txBody>
          </p:sp>
          <p:cxnSp>
            <p:nvCxnSpPr>
              <p:cNvPr id="154" name="Curved Connector 129">
                <a:extLst>
                  <a:ext uri="{FF2B5EF4-FFF2-40B4-BE49-F238E27FC236}">
                    <a16:creationId xmlns:a16="http://schemas.microsoft.com/office/drawing/2014/main" id="{6DFCB21A-0E3E-2328-F240-42D101EBA865}"/>
                  </a:ext>
                </a:extLst>
              </p:cNvPr>
              <p:cNvCxnSpPr/>
              <p:nvPr/>
            </p:nvCxnSpPr>
            <p:spPr>
              <a:xfrm rot="10800000" flipH="1" flipV="1">
                <a:off x="5479815" y="5437053"/>
                <a:ext cx="55728" cy="360711"/>
              </a:xfrm>
              <a:prstGeom prst="curvedConnector4">
                <a:avLst>
                  <a:gd name="adj1" fmla="val 330444"/>
                  <a:gd name="adj2" fmla="val 92456"/>
                </a:avLst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A70E9C48-BF38-0AA7-F793-BEDFF8F56D6E}"/>
                  </a:ext>
                </a:extLst>
              </p:cNvPr>
              <p:cNvSpPr/>
              <p:nvPr/>
            </p:nvSpPr>
            <p:spPr>
              <a:xfrm>
                <a:off x="5750928" y="5372830"/>
                <a:ext cx="992027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This side has to be divided by 4 too – to keep in 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proportion</a:t>
                </a:r>
              </a:p>
            </p:txBody>
          </p:sp>
          <p:grpSp>
            <p:nvGrpSpPr>
              <p:cNvPr id="156" name="Group 155">
                <a:extLst>
                  <a:ext uri="{FF2B5EF4-FFF2-40B4-BE49-F238E27FC236}">
                    <a16:creationId xmlns:a16="http://schemas.microsoft.com/office/drawing/2014/main" id="{37199567-5021-ECFE-8191-6DCFC5CBDEA1}"/>
                  </a:ext>
                </a:extLst>
              </p:cNvPr>
              <p:cNvGrpSpPr/>
              <p:nvPr/>
            </p:nvGrpSpPr>
            <p:grpSpPr>
              <a:xfrm>
                <a:off x="3775199" y="4466293"/>
                <a:ext cx="2995081" cy="2077895"/>
                <a:chOff x="3775199" y="4466293"/>
                <a:chExt cx="2995081" cy="2077895"/>
              </a:xfrm>
            </p:grpSpPr>
            <p:sp>
              <p:nvSpPr>
                <p:cNvPr id="157" name="Rectangle 156">
                  <a:extLst>
                    <a:ext uri="{FF2B5EF4-FFF2-40B4-BE49-F238E27FC236}">
                      <a16:creationId xmlns:a16="http://schemas.microsoft.com/office/drawing/2014/main" id="{1B84B3F7-833F-A857-0C94-09D486B77FE6}"/>
                    </a:ext>
                  </a:extLst>
                </p:cNvPr>
                <p:cNvSpPr/>
                <p:nvPr/>
              </p:nvSpPr>
              <p:spPr>
                <a:xfrm>
                  <a:off x="3775199" y="4466293"/>
                  <a:ext cx="2949289" cy="2077895"/>
                </a:xfrm>
                <a:prstGeom prst="rect">
                  <a:avLst/>
                </a:prstGeom>
                <a:noFill/>
                <a:ln>
                  <a:solidFill>
                    <a:schemeClr val="bg1">
                      <a:lumMod val="10000"/>
                    </a:schemeClr>
                  </a:solidFill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8" name="Rectangle 157">
                  <a:extLst>
                    <a:ext uri="{FF2B5EF4-FFF2-40B4-BE49-F238E27FC236}">
                      <a16:creationId xmlns:a16="http://schemas.microsoft.com/office/drawing/2014/main" id="{0F5FDEBA-36EA-4F9A-0A73-4B77B23FB7E5}"/>
                    </a:ext>
                  </a:extLst>
                </p:cNvPr>
                <p:cNvSpPr/>
                <p:nvPr/>
              </p:nvSpPr>
              <p:spPr>
                <a:xfrm>
                  <a:off x="3832409" y="6110320"/>
                  <a:ext cx="2937871" cy="41549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r"/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*H* </a:t>
                  </a:r>
                  <a:r>
                    <a:rPr lang="en-GB" sz="1050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the n part does not have to be an integer for this type of question</a:t>
                  </a:r>
                </a:p>
              </p:txBody>
            </p:sp>
          </p:grpSp>
        </p:grpSp>
      </p:grpSp>
      <p:sp>
        <p:nvSpPr>
          <p:cNvPr id="159" name="TextBox 158">
            <a:extLst>
              <a:ext uri="{FF2B5EF4-FFF2-40B4-BE49-F238E27FC236}">
                <a16:creationId xmlns:a16="http://schemas.microsoft.com/office/drawing/2014/main" id="{6DF24145-5D51-CB95-2B37-00FF0394CE48}"/>
              </a:ext>
            </a:extLst>
          </p:cNvPr>
          <p:cNvSpPr txBox="1"/>
          <p:nvPr/>
        </p:nvSpPr>
        <p:spPr>
          <a:xfrm>
            <a:off x="3980883" y="5768816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/>
          </a:p>
        </p:txBody>
      </p:sp>
      <p:sp>
        <p:nvSpPr>
          <p:cNvPr id="108" name="Title 1">
            <a:extLst>
              <a:ext uri="{FF2B5EF4-FFF2-40B4-BE49-F238E27FC236}">
                <a16:creationId xmlns:a16="http://schemas.microsoft.com/office/drawing/2014/main" id="{74EC6A46-6689-40BF-B013-5B98AE8F62E4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7363817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5DA683E0-5240-8846-7396-0A32C9AC83EF}"/>
              </a:ext>
            </a:extLst>
          </p:cNvPr>
          <p:cNvGrpSpPr/>
          <p:nvPr/>
        </p:nvGrpSpPr>
        <p:grpSpPr>
          <a:xfrm>
            <a:off x="222023" y="652950"/>
            <a:ext cx="7783374" cy="672072"/>
            <a:chOff x="-26489" y="6304733"/>
            <a:chExt cx="7783374" cy="672072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B33B58C3-04BB-FFC3-774E-533DA0869941}"/>
                </a:ext>
              </a:extLst>
            </p:cNvPr>
            <p:cNvGrpSpPr/>
            <p:nvPr/>
          </p:nvGrpSpPr>
          <p:grpSpPr>
            <a:xfrm>
              <a:off x="-26489" y="6304733"/>
              <a:ext cx="6635045" cy="672072"/>
              <a:chOff x="-26489" y="6304733"/>
              <a:chExt cx="6635045" cy="672072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C89A641E-8F36-510F-362D-EB5019F3F50E}"/>
                  </a:ext>
                </a:extLst>
              </p:cNvPr>
              <p:cNvSpPr/>
              <p:nvPr/>
            </p:nvSpPr>
            <p:spPr>
              <a:xfrm>
                <a:off x="45064" y="6356595"/>
                <a:ext cx="6379388" cy="589906"/>
              </a:xfrm>
              <a:prstGeom prst="rect">
                <a:avLst/>
              </a:prstGeom>
              <a:noFill/>
              <a:ln>
                <a:solidFill>
                  <a:schemeClr val="bg1">
                    <a:lumMod val="1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9FA196AF-1C2D-76E4-7434-5340DC95DFB6}"/>
                  </a:ext>
                </a:extLst>
              </p:cNvPr>
              <p:cNvSpPr txBox="1"/>
              <p:nvPr/>
            </p:nvSpPr>
            <p:spPr>
              <a:xfrm>
                <a:off x="-16982" y="6304926"/>
                <a:ext cx="197341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Units are important:</a:t>
                </a: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4E87EEDC-158A-564E-A117-99E41032EC91}"/>
                  </a:ext>
                </a:extLst>
              </p:cNvPr>
              <p:cNvSpPr/>
              <p:nvPr/>
            </p:nvSpPr>
            <p:spPr>
              <a:xfrm>
                <a:off x="-26489" y="6498029"/>
                <a:ext cx="1821770" cy="415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When using a ratio – all parts should be in the same units</a:t>
                </a:r>
              </a:p>
            </p:txBody>
          </p:sp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69A82639-D9A8-07AB-4BA9-55810FD97941}"/>
                  </a:ext>
                </a:extLst>
              </p:cNvPr>
              <p:cNvGrpSpPr/>
              <p:nvPr/>
            </p:nvGrpSpPr>
            <p:grpSpPr>
              <a:xfrm>
                <a:off x="1877676" y="6314999"/>
                <a:ext cx="2748855" cy="661806"/>
                <a:chOff x="1894658" y="6228017"/>
                <a:chExt cx="2748855" cy="661806"/>
              </a:xfrm>
            </p:grpSpPr>
            <p:sp>
              <p:nvSpPr>
                <p:cNvPr id="55" name="Rectangle 54">
                  <a:extLst>
                    <a:ext uri="{FF2B5EF4-FFF2-40B4-BE49-F238E27FC236}">
                      <a16:creationId xmlns:a16="http://schemas.microsoft.com/office/drawing/2014/main" id="{C3A75864-AA16-64B3-1A8C-EE1BA99235DD}"/>
                    </a:ext>
                  </a:extLst>
                </p:cNvPr>
                <p:cNvSpPr/>
                <p:nvPr/>
              </p:nvSpPr>
              <p:spPr>
                <a:xfrm>
                  <a:off x="1894658" y="6410314"/>
                  <a:ext cx="2748855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mm	cm	m	km</a:t>
                  </a:r>
                </a:p>
              </p:txBody>
            </p:sp>
            <p:cxnSp>
              <p:nvCxnSpPr>
                <p:cNvPr id="56" name="Straight Arrow Connector 55">
                  <a:extLst>
                    <a:ext uri="{FF2B5EF4-FFF2-40B4-BE49-F238E27FC236}">
                      <a16:creationId xmlns:a16="http://schemas.microsoft.com/office/drawing/2014/main" id="{748E0AE0-DEC0-BA35-13A0-31A89198D017}"/>
                    </a:ext>
                  </a:extLst>
                </p:cNvPr>
                <p:cNvCxnSpPr/>
                <p:nvPr/>
              </p:nvCxnSpPr>
              <p:spPr>
                <a:xfrm flipV="1">
                  <a:off x="3018806" y="6453321"/>
                  <a:ext cx="371547" cy="4127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Arrow Connector 56">
                  <a:extLst>
                    <a:ext uri="{FF2B5EF4-FFF2-40B4-BE49-F238E27FC236}">
                      <a16:creationId xmlns:a16="http://schemas.microsoft.com/office/drawing/2014/main" id="{55ECDE29-6621-8F31-887F-A0FAC54D670E}"/>
                    </a:ext>
                  </a:extLst>
                </p:cNvPr>
                <p:cNvCxnSpPr/>
                <p:nvPr/>
              </p:nvCxnSpPr>
              <p:spPr>
                <a:xfrm flipH="1" flipV="1">
                  <a:off x="3014553" y="6655630"/>
                  <a:ext cx="388122" cy="185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Arrow Connector 57">
                  <a:extLst>
                    <a:ext uri="{FF2B5EF4-FFF2-40B4-BE49-F238E27FC236}">
                      <a16:creationId xmlns:a16="http://schemas.microsoft.com/office/drawing/2014/main" id="{8DFC6398-14A2-E6F3-D6EB-36733E7625FD}"/>
                    </a:ext>
                  </a:extLst>
                </p:cNvPr>
                <p:cNvCxnSpPr/>
                <p:nvPr/>
              </p:nvCxnSpPr>
              <p:spPr>
                <a:xfrm flipH="1" flipV="1">
                  <a:off x="2573609" y="6647914"/>
                  <a:ext cx="388122" cy="185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Arrow Connector 58">
                  <a:extLst>
                    <a:ext uri="{FF2B5EF4-FFF2-40B4-BE49-F238E27FC236}">
                      <a16:creationId xmlns:a16="http://schemas.microsoft.com/office/drawing/2014/main" id="{B6462326-2959-B47F-3845-5FCEDF1A2579}"/>
                    </a:ext>
                  </a:extLst>
                </p:cNvPr>
                <p:cNvCxnSpPr/>
                <p:nvPr/>
              </p:nvCxnSpPr>
              <p:spPr>
                <a:xfrm flipH="1" flipV="1">
                  <a:off x="2112090" y="6651288"/>
                  <a:ext cx="388122" cy="185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Arrow Connector 59">
                  <a:extLst>
                    <a:ext uri="{FF2B5EF4-FFF2-40B4-BE49-F238E27FC236}">
                      <a16:creationId xmlns:a16="http://schemas.microsoft.com/office/drawing/2014/main" id="{A24F95A2-CFCB-920C-E503-CCED6B72623A}"/>
                    </a:ext>
                  </a:extLst>
                </p:cNvPr>
                <p:cNvCxnSpPr/>
                <p:nvPr/>
              </p:nvCxnSpPr>
              <p:spPr>
                <a:xfrm flipV="1">
                  <a:off x="2568485" y="6454249"/>
                  <a:ext cx="371547" cy="4127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Arrow Connector 60">
                  <a:extLst>
                    <a:ext uri="{FF2B5EF4-FFF2-40B4-BE49-F238E27FC236}">
                      <a16:creationId xmlns:a16="http://schemas.microsoft.com/office/drawing/2014/main" id="{C11A8F31-6961-9559-A6CF-B0B70DDBCD71}"/>
                    </a:ext>
                  </a:extLst>
                </p:cNvPr>
                <p:cNvCxnSpPr/>
                <p:nvPr/>
              </p:nvCxnSpPr>
              <p:spPr>
                <a:xfrm flipV="1">
                  <a:off x="2120377" y="6453321"/>
                  <a:ext cx="371547" cy="4127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id="{BF9E8F70-D2FD-6CD5-A2FD-EE794BE956CB}"/>
                    </a:ext>
                  </a:extLst>
                </p:cNvPr>
                <p:cNvSpPr/>
                <p:nvPr/>
              </p:nvSpPr>
              <p:spPr>
                <a:xfrm>
                  <a:off x="2114107" y="6239433"/>
                  <a:ext cx="452066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x10</a:t>
                  </a:r>
                </a:p>
              </p:txBody>
            </p:sp>
            <p:sp>
              <p:nvSpPr>
                <p:cNvPr id="63" name="Rectangle 62">
                  <a:extLst>
                    <a:ext uri="{FF2B5EF4-FFF2-40B4-BE49-F238E27FC236}">
                      <a16:creationId xmlns:a16="http://schemas.microsoft.com/office/drawing/2014/main" id="{0A604D7C-12E5-9A42-6DC3-202ED96CD65A}"/>
                    </a:ext>
                  </a:extLst>
                </p:cNvPr>
                <p:cNvSpPr/>
                <p:nvPr/>
              </p:nvSpPr>
              <p:spPr>
                <a:xfrm>
                  <a:off x="2528161" y="6235056"/>
                  <a:ext cx="535124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x100</a:t>
                  </a:r>
                </a:p>
              </p:txBody>
            </p:sp>
            <p:sp>
              <p:nvSpPr>
                <p:cNvPr id="64" name="Rectangle 63">
                  <a:extLst>
                    <a:ext uri="{FF2B5EF4-FFF2-40B4-BE49-F238E27FC236}">
                      <a16:creationId xmlns:a16="http://schemas.microsoft.com/office/drawing/2014/main" id="{6A4481BF-46FC-29B3-AD37-F939CDE1D1F0}"/>
                    </a:ext>
                  </a:extLst>
                </p:cNvPr>
                <p:cNvSpPr/>
                <p:nvPr/>
              </p:nvSpPr>
              <p:spPr>
                <a:xfrm>
                  <a:off x="2909660" y="6228017"/>
                  <a:ext cx="583544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x1000</a:t>
                  </a:r>
                </a:p>
              </p:txBody>
            </p:sp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B738FAAE-8DD0-847E-75F6-592E678DF224}"/>
                    </a:ext>
                  </a:extLst>
                </p:cNvPr>
                <p:cNvSpPr/>
                <p:nvPr/>
              </p:nvSpPr>
              <p:spPr>
                <a:xfrm>
                  <a:off x="2973891" y="6621211"/>
                  <a:ext cx="683600" cy="2616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10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÷1000</a:t>
                  </a:r>
                </a:p>
              </p:txBody>
            </p:sp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3D756421-3329-467E-0854-6A311769CB43}"/>
                    </a:ext>
                  </a:extLst>
                </p:cNvPr>
                <p:cNvSpPr/>
                <p:nvPr/>
              </p:nvSpPr>
              <p:spPr>
                <a:xfrm>
                  <a:off x="2545611" y="6605603"/>
                  <a:ext cx="516340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÷100</a:t>
                  </a:r>
                </a:p>
              </p:txBody>
            </p:sp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A17D1A1A-3610-095D-80B6-F6D12B18104C}"/>
                    </a:ext>
                  </a:extLst>
                </p:cNvPr>
                <p:cNvSpPr/>
                <p:nvPr/>
              </p:nvSpPr>
              <p:spPr>
                <a:xfrm>
                  <a:off x="2125361" y="6635907"/>
                  <a:ext cx="400265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÷10</a:t>
                  </a:r>
                </a:p>
              </p:txBody>
            </p:sp>
          </p:grp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DDAEA540-41D6-A4E6-B4F8-3D719E521401}"/>
                  </a:ext>
                </a:extLst>
              </p:cNvPr>
              <p:cNvGrpSpPr/>
              <p:nvPr/>
            </p:nvGrpSpPr>
            <p:grpSpPr>
              <a:xfrm>
                <a:off x="3859701" y="6304733"/>
                <a:ext cx="2748855" cy="625106"/>
                <a:chOff x="2046134" y="6211397"/>
                <a:chExt cx="2748855" cy="625106"/>
              </a:xfrm>
            </p:grpSpPr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C5E606B1-977A-24FE-05B4-6F59DA2CF392}"/>
                    </a:ext>
                  </a:extLst>
                </p:cNvPr>
                <p:cNvSpPr/>
                <p:nvPr/>
              </p:nvSpPr>
              <p:spPr>
                <a:xfrm>
                  <a:off x="2046134" y="6371850"/>
                  <a:ext cx="2748855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g</a:t>
                  </a:r>
                  <a:r>
                    <a:rPr lang="en-GB" sz="80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	</a:t>
                  </a:r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kg</a:t>
                  </a:r>
                  <a:endParaRPr lang="en-GB" sz="800" b="1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  <p:cxnSp>
              <p:nvCxnSpPr>
                <p:cNvPr id="51" name="Straight Arrow Connector 50">
                  <a:extLst>
                    <a:ext uri="{FF2B5EF4-FFF2-40B4-BE49-F238E27FC236}">
                      <a16:creationId xmlns:a16="http://schemas.microsoft.com/office/drawing/2014/main" id="{DB58A45B-5145-7332-A687-CC156A224791}"/>
                    </a:ext>
                  </a:extLst>
                </p:cNvPr>
                <p:cNvCxnSpPr/>
                <p:nvPr/>
              </p:nvCxnSpPr>
              <p:spPr>
                <a:xfrm flipH="1" flipV="1">
                  <a:off x="2203916" y="6622082"/>
                  <a:ext cx="388122" cy="185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Arrow Connector 51">
                  <a:extLst>
                    <a:ext uri="{FF2B5EF4-FFF2-40B4-BE49-F238E27FC236}">
                      <a16:creationId xmlns:a16="http://schemas.microsoft.com/office/drawing/2014/main" id="{8FBBECF2-0867-ACDF-CD0F-43D56D0BBE9D}"/>
                    </a:ext>
                  </a:extLst>
                </p:cNvPr>
                <p:cNvCxnSpPr/>
                <p:nvPr/>
              </p:nvCxnSpPr>
              <p:spPr>
                <a:xfrm flipV="1">
                  <a:off x="2254357" y="6421637"/>
                  <a:ext cx="371547" cy="4127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Rectangle 52">
                  <a:extLst>
                    <a:ext uri="{FF2B5EF4-FFF2-40B4-BE49-F238E27FC236}">
                      <a16:creationId xmlns:a16="http://schemas.microsoft.com/office/drawing/2014/main" id="{610B59EA-9C6B-426F-2883-F3A33B314F04}"/>
                    </a:ext>
                  </a:extLst>
                </p:cNvPr>
                <p:cNvSpPr/>
                <p:nvPr/>
              </p:nvSpPr>
              <p:spPr>
                <a:xfrm>
                  <a:off x="2127300" y="6211397"/>
                  <a:ext cx="914782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x1000</a:t>
                  </a:r>
                </a:p>
              </p:txBody>
            </p:sp>
            <p:sp>
              <p:nvSpPr>
                <p:cNvPr id="54" name="Rectangle 53">
                  <a:extLst>
                    <a:ext uri="{FF2B5EF4-FFF2-40B4-BE49-F238E27FC236}">
                      <a16:creationId xmlns:a16="http://schemas.microsoft.com/office/drawing/2014/main" id="{0A491B46-C549-FB36-BC49-CF4D9E280D91}"/>
                    </a:ext>
                  </a:extLst>
                </p:cNvPr>
                <p:cNvSpPr/>
                <p:nvPr/>
              </p:nvSpPr>
              <p:spPr>
                <a:xfrm>
                  <a:off x="2141939" y="6582587"/>
                  <a:ext cx="612257" cy="2539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÷1000</a:t>
                  </a:r>
                </a:p>
              </p:txBody>
            </p:sp>
          </p:grp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35A6D48-5E0E-7452-7EBA-E3754651F891}"/>
                </a:ext>
              </a:extLst>
            </p:cNvPr>
            <p:cNvGrpSpPr/>
            <p:nvPr/>
          </p:nvGrpSpPr>
          <p:grpSpPr>
            <a:xfrm>
              <a:off x="5008030" y="6342551"/>
              <a:ext cx="2748855" cy="617143"/>
              <a:chOff x="2095577" y="6266949"/>
              <a:chExt cx="2748855" cy="617143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053265D3-B4D5-56F8-CD3A-158DBF266877}"/>
                  </a:ext>
                </a:extLst>
              </p:cNvPr>
              <p:cNvSpPr/>
              <p:nvPr/>
            </p:nvSpPr>
            <p:spPr>
              <a:xfrm>
                <a:off x="2095577" y="6436226"/>
                <a:ext cx="2748855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ml	  L</a:t>
                </a:r>
              </a:p>
            </p:txBody>
          </p: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8C699C37-2285-ED15-5496-914D3AE2FDF4}"/>
                  </a:ext>
                </a:extLst>
              </p:cNvPr>
              <p:cNvCxnSpPr/>
              <p:nvPr/>
            </p:nvCxnSpPr>
            <p:spPr>
              <a:xfrm flipH="1" flipV="1">
                <a:off x="2318541" y="6660829"/>
                <a:ext cx="388122" cy="185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Arrow Connector 40">
                <a:extLst>
                  <a:ext uri="{FF2B5EF4-FFF2-40B4-BE49-F238E27FC236}">
                    <a16:creationId xmlns:a16="http://schemas.microsoft.com/office/drawing/2014/main" id="{9EDA3F98-5EFE-EF58-A574-033E33EBBD3D}"/>
                  </a:ext>
                </a:extLst>
              </p:cNvPr>
              <p:cNvCxnSpPr/>
              <p:nvPr/>
            </p:nvCxnSpPr>
            <p:spPr>
              <a:xfrm flipV="1">
                <a:off x="2318541" y="6473306"/>
                <a:ext cx="371547" cy="412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43314B6-83A6-AFA8-0B2B-A27597120A61}"/>
                  </a:ext>
                </a:extLst>
              </p:cNvPr>
              <p:cNvSpPr/>
              <p:nvPr/>
            </p:nvSpPr>
            <p:spPr>
              <a:xfrm>
                <a:off x="2292574" y="6266949"/>
                <a:ext cx="618986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x1000</a:t>
                </a:r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F1C8DE6F-6F29-076A-5C2A-D6F07F98BA2E}"/>
                  </a:ext>
                </a:extLst>
              </p:cNvPr>
              <p:cNvSpPr/>
              <p:nvPr/>
            </p:nvSpPr>
            <p:spPr>
              <a:xfrm>
                <a:off x="2292574" y="6630176"/>
                <a:ext cx="556940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÷1000</a:t>
                </a:r>
              </a:p>
            </p:txBody>
          </p:sp>
        </p:grp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1EB48ACC-2731-7BDA-8906-7A01AAF6A379}"/>
              </a:ext>
            </a:extLst>
          </p:cNvPr>
          <p:cNvGrpSpPr/>
          <p:nvPr/>
        </p:nvGrpSpPr>
        <p:grpSpPr>
          <a:xfrm>
            <a:off x="254305" y="1393983"/>
            <a:ext cx="3039176" cy="3112107"/>
            <a:chOff x="0" y="6776732"/>
            <a:chExt cx="2283375" cy="3112107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1AB1EDB1-3E23-5475-14A9-120897923232}"/>
                </a:ext>
              </a:extLst>
            </p:cNvPr>
            <p:cNvSpPr/>
            <p:nvPr/>
          </p:nvSpPr>
          <p:spPr>
            <a:xfrm>
              <a:off x="56274" y="6785125"/>
              <a:ext cx="2127090" cy="3073026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E50538AC-80B1-670A-1BCF-6664EED0AC98}"/>
                </a:ext>
              </a:extLst>
            </p:cNvPr>
            <p:cNvSpPr txBox="1"/>
            <p:nvPr/>
          </p:nvSpPr>
          <p:spPr>
            <a:xfrm>
              <a:off x="19794" y="6776732"/>
              <a:ext cx="21886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Sharing a whole into a given ratio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1DA5A589-E368-CE16-2C84-6EF98110DC45}"/>
                </a:ext>
              </a:extLst>
            </p:cNvPr>
            <p:cNvSpPr/>
            <p:nvPr/>
          </p:nvSpPr>
          <p:spPr>
            <a:xfrm>
              <a:off x="112208" y="7039897"/>
              <a:ext cx="2028014" cy="41549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James and Lucy share £350 in the ratio 3:4.</a:t>
              </a:r>
            </a:p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Work out how much each person earns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54F90921-578D-7C50-998D-DE556C79A73F}"/>
                </a:ext>
              </a:extLst>
            </p:cNvPr>
            <p:cNvSpPr/>
            <p:nvPr/>
          </p:nvSpPr>
          <p:spPr>
            <a:xfrm>
              <a:off x="114782" y="7567019"/>
              <a:ext cx="723936" cy="5309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James: Lucy</a:t>
              </a:r>
            </a:p>
            <a:p>
              <a:pPr algn="ctr"/>
              <a:r>
                <a:rPr lang="en-GB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3 : 4</a:t>
              </a:r>
              <a:endParaRPr lang="en-GB" sz="4000" b="1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D4635AEA-B164-3686-082A-1E0CF8FF2DDE}"/>
                </a:ext>
              </a:extLst>
            </p:cNvPr>
            <p:cNvGrpSpPr/>
            <p:nvPr/>
          </p:nvGrpSpPr>
          <p:grpSpPr>
            <a:xfrm>
              <a:off x="1126215" y="7376385"/>
              <a:ext cx="1090767" cy="906427"/>
              <a:chOff x="950755" y="7643430"/>
              <a:chExt cx="1090767" cy="906427"/>
            </a:xfrm>
          </p:grpSpPr>
          <p:grpSp>
            <p:nvGrpSpPr>
              <p:cNvPr id="105" name="Group 104">
                <a:extLst>
                  <a:ext uri="{FF2B5EF4-FFF2-40B4-BE49-F238E27FC236}">
                    <a16:creationId xmlns:a16="http://schemas.microsoft.com/office/drawing/2014/main" id="{01B7283C-8FE2-EC1A-E942-1502B5C616A2}"/>
                  </a:ext>
                </a:extLst>
              </p:cNvPr>
              <p:cNvGrpSpPr/>
              <p:nvPr/>
            </p:nvGrpSpPr>
            <p:grpSpPr>
              <a:xfrm>
                <a:off x="971387" y="7941807"/>
                <a:ext cx="491280" cy="307706"/>
                <a:chOff x="1154417" y="7876527"/>
                <a:chExt cx="491280" cy="307706"/>
              </a:xfrm>
            </p:grpSpPr>
            <p:grpSp>
              <p:nvGrpSpPr>
                <p:cNvPr id="112" name="Group 111">
                  <a:extLst>
                    <a:ext uri="{FF2B5EF4-FFF2-40B4-BE49-F238E27FC236}">
                      <a16:creationId xmlns:a16="http://schemas.microsoft.com/office/drawing/2014/main" id="{CE1E824D-3799-DD01-0845-6FA257865FD8}"/>
                    </a:ext>
                  </a:extLst>
                </p:cNvPr>
                <p:cNvGrpSpPr/>
                <p:nvPr/>
              </p:nvGrpSpPr>
              <p:grpSpPr>
                <a:xfrm>
                  <a:off x="1158582" y="7876527"/>
                  <a:ext cx="368928" cy="136477"/>
                  <a:chOff x="1158582" y="7876527"/>
                  <a:chExt cx="368928" cy="136477"/>
                </a:xfrm>
              </p:grpSpPr>
              <p:sp>
                <p:nvSpPr>
                  <p:cNvPr id="119" name="Rectangle 118">
                    <a:extLst>
                      <a:ext uri="{FF2B5EF4-FFF2-40B4-BE49-F238E27FC236}">
                        <a16:creationId xmlns:a16="http://schemas.microsoft.com/office/drawing/2014/main" id="{C614B56E-6332-99AA-A430-94EBA326F286}"/>
                      </a:ext>
                    </a:extLst>
                  </p:cNvPr>
                  <p:cNvSpPr/>
                  <p:nvPr/>
                </p:nvSpPr>
                <p:spPr>
                  <a:xfrm>
                    <a:off x="1158582" y="7876529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20" name="Rectangle 119">
                    <a:extLst>
                      <a:ext uri="{FF2B5EF4-FFF2-40B4-BE49-F238E27FC236}">
                        <a16:creationId xmlns:a16="http://schemas.microsoft.com/office/drawing/2014/main" id="{E30AC900-5496-3A9E-A9AB-2900F4FB0F03}"/>
                      </a:ext>
                    </a:extLst>
                  </p:cNvPr>
                  <p:cNvSpPr/>
                  <p:nvPr/>
                </p:nvSpPr>
                <p:spPr>
                  <a:xfrm>
                    <a:off x="1281210" y="7876528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21" name="Rectangle 120">
                    <a:extLst>
                      <a:ext uri="{FF2B5EF4-FFF2-40B4-BE49-F238E27FC236}">
                        <a16:creationId xmlns:a16="http://schemas.microsoft.com/office/drawing/2014/main" id="{CF49E186-53AB-8284-3772-413E790D5FDD}"/>
                      </a:ext>
                    </a:extLst>
                  </p:cNvPr>
                  <p:cNvSpPr/>
                  <p:nvPr/>
                </p:nvSpPr>
                <p:spPr>
                  <a:xfrm>
                    <a:off x="1403838" y="7876527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113" name="Group 112">
                  <a:extLst>
                    <a:ext uri="{FF2B5EF4-FFF2-40B4-BE49-F238E27FC236}">
                      <a16:creationId xmlns:a16="http://schemas.microsoft.com/office/drawing/2014/main" id="{F6770024-6C65-385E-6483-94F725768E87}"/>
                    </a:ext>
                  </a:extLst>
                </p:cNvPr>
                <p:cNvGrpSpPr/>
                <p:nvPr/>
              </p:nvGrpSpPr>
              <p:grpSpPr>
                <a:xfrm>
                  <a:off x="1154417" y="8047756"/>
                  <a:ext cx="491280" cy="136477"/>
                  <a:chOff x="1167200" y="8141986"/>
                  <a:chExt cx="491280" cy="136477"/>
                </a:xfrm>
              </p:grpSpPr>
              <p:grpSp>
                <p:nvGrpSpPr>
                  <p:cNvPr id="114" name="Group 113">
                    <a:extLst>
                      <a:ext uri="{FF2B5EF4-FFF2-40B4-BE49-F238E27FC236}">
                        <a16:creationId xmlns:a16="http://schemas.microsoft.com/office/drawing/2014/main" id="{149FA2A8-5EC8-13D4-6AA1-4C27B9C25497}"/>
                      </a:ext>
                    </a:extLst>
                  </p:cNvPr>
                  <p:cNvGrpSpPr/>
                  <p:nvPr/>
                </p:nvGrpSpPr>
                <p:grpSpPr>
                  <a:xfrm>
                    <a:off x="1167200" y="8141986"/>
                    <a:ext cx="368928" cy="136477"/>
                    <a:chOff x="1158582" y="7876527"/>
                    <a:chExt cx="368928" cy="136477"/>
                  </a:xfrm>
                </p:grpSpPr>
                <p:sp>
                  <p:nvSpPr>
                    <p:cNvPr id="116" name="Rectangle 115">
                      <a:extLst>
                        <a:ext uri="{FF2B5EF4-FFF2-40B4-BE49-F238E27FC236}">
                          <a16:creationId xmlns:a16="http://schemas.microsoft.com/office/drawing/2014/main" id="{DE85C2D9-66F1-BA0B-97D3-081CC8C8F0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58582" y="7876529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17" name="Rectangle 116">
                      <a:extLst>
                        <a:ext uri="{FF2B5EF4-FFF2-40B4-BE49-F238E27FC236}">
                          <a16:creationId xmlns:a16="http://schemas.microsoft.com/office/drawing/2014/main" id="{12258392-AE4B-6891-B849-2EBE8F153B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281210" y="7876528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18" name="Rectangle 117">
                      <a:extLst>
                        <a:ext uri="{FF2B5EF4-FFF2-40B4-BE49-F238E27FC236}">
                          <a16:creationId xmlns:a16="http://schemas.microsoft.com/office/drawing/2014/main" id="{A57F22B2-EFB1-A601-FD90-0397ED4BA5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03838" y="7876527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sp>
                <p:nvSpPr>
                  <p:cNvPr id="115" name="Rectangle 114">
                    <a:extLst>
                      <a:ext uri="{FF2B5EF4-FFF2-40B4-BE49-F238E27FC236}">
                        <a16:creationId xmlns:a16="http://schemas.microsoft.com/office/drawing/2014/main" id="{14967006-CA5D-D042-4235-B90F0B0AAF6B}"/>
                      </a:ext>
                    </a:extLst>
                  </p:cNvPr>
                  <p:cNvSpPr/>
                  <p:nvPr/>
                </p:nvSpPr>
                <p:spPr>
                  <a:xfrm>
                    <a:off x="1534808" y="8141986"/>
                    <a:ext cx="123672" cy="136475"/>
                  </a:xfrm>
                  <a:prstGeom prst="rect">
                    <a:avLst/>
                  </a:prstGeom>
                  <a:solidFill>
                    <a:srgbClr val="CC3399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106" name="Left Brace 105">
                <a:extLst>
                  <a:ext uri="{FF2B5EF4-FFF2-40B4-BE49-F238E27FC236}">
                    <a16:creationId xmlns:a16="http://schemas.microsoft.com/office/drawing/2014/main" id="{D38E31CA-E326-6A1C-D943-DE892608B3C7}"/>
                  </a:ext>
                </a:extLst>
              </p:cNvPr>
              <p:cNvSpPr/>
              <p:nvPr/>
            </p:nvSpPr>
            <p:spPr>
              <a:xfrm rot="16200000" flipH="1">
                <a:off x="1117701" y="7690457"/>
                <a:ext cx="59836" cy="393727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DC59FCE-EF88-4FAF-98D4-FA8A71D1B80A}"/>
                  </a:ext>
                </a:extLst>
              </p:cNvPr>
              <p:cNvSpPr/>
              <p:nvPr/>
            </p:nvSpPr>
            <p:spPr>
              <a:xfrm>
                <a:off x="950755" y="7643430"/>
                <a:ext cx="423650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James</a:t>
                </a:r>
              </a:p>
            </p:txBody>
          </p:sp>
          <p:sp>
            <p:nvSpPr>
              <p:cNvPr id="108" name="Left Brace 107">
                <a:extLst>
                  <a:ext uri="{FF2B5EF4-FFF2-40B4-BE49-F238E27FC236}">
                    <a16:creationId xmlns:a16="http://schemas.microsoft.com/office/drawing/2014/main" id="{FBABCACE-E604-D4C8-B707-D1DA3725459D}"/>
                  </a:ext>
                </a:extLst>
              </p:cNvPr>
              <p:cNvSpPr/>
              <p:nvPr/>
            </p:nvSpPr>
            <p:spPr>
              <a:xfrm rot="16200000">
                <a:off x="1180199" y="8079465"/>
                <a:ext cx="64366" cy="48198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A1AB7FD4-F6F6-C334-FB70-FB062D2D3BB6}"/>
                  </a:ext>
                </a:extLst>
              </p:cNvPr>
              <p:cNvSpPr/>
              <p:nvPr/>
            </p:nvSpPr>
            <p:spPr>
              <a:xfrm>
                <a:off x="996728" y="8319025"/>
                <a:ext cx="423650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Lucy</a:t>
                </a:r>
              </a:p>
            </p:txBody>
          </p:sp>
          <p:sp>
            <p:nvSpPr>
              <p:cNvPr id="110" name="Right Brace 109">
                <a:extLst>
                  <a:ext uri="{FF2B5EF4-FFF2-40B4-BE49-F238E27FC236}">
                    <a16:creationId xmlns:a16="http://schemas.microsoft.com/office/drawing/2014/main" id="{7385699D-C183-732A-348C-C69F40D87452}"/>
                  </a:ext>
                </a:extLst>
              </p:cNvPr>
              <p:cNvSpPr/>
              <p:nvPr/>
            </p:nvSpPr>
            <p:spPr>
              <a:xfrm>
                <a:off x="1510324" y="7917239"/>
                <a:ext cx="135373" cy="340148"/>
              </a:xfrm>
              <a:prstGeom prst="righ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D23455E1-2095-04ED-EE20-CE3C03DD3EAF}"/>
                  </a:ext>
                </a:extLst>
              </p:cNvPr>
              <p:cNvSpPr/>
              <p:nvPr/>
            </p:nvSpPr>
            <p:spPr>
              <a:xfrm>
                <a:off x="1617872" y="7971897"/>
                <a:ext cx="423650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£350</a:t>
                </a:r>
              </a:p>
            </p:txBody>
          </p:sp>
        </p:grp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0A45BA4-9546-8C9A-528F-7EEA7691C6F4}"/>
                </a:ext>
              </a:extLst>
            </p:cNvPr>
            <p:cNvSpPr/>
            <p:nvPr/>
          </p:nvSpPr>
          <p:spPr>
            <a:xfrm>
              <a:off x="0" y="7379566"/>
              <a:ext cx="1004983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Model the Question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1A623582-C7A3-1173-AE9E-4AF01745DB69}"/>
                </a:ext>
              </a:extLst>
            </p:cNvPr>
            <p:cNvSpPr/>
            <p:nvPr/>
          </p:nvSpPr>
          <p:spPr>
            <a:xfrm>
              <a:off x="8533" y="8149307"/>
              <a:ext cx="1326943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Find the value of one part</a:t>
              </a:r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D1B2C3D1-5A19-DE49-7A61-5A434BFEC0BD}"/>
                </a:ext>
              </a:extLst>
            </p:cNvPr>
            <p:cNvGrpSpPr/>
            <p:nvPr/>
          </p:nvGrpSpPr>
          <p:grpSpPr>
            <a:xfrm>
              <a:off x="1242937" y="8430613"/>
              <a:ext cx="709435" cy="415498"/>
              <a:chOff x="123846" y="8607872"/>
              <a:chExt cx="638109" cy="415498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C1705571-2DBB-FB63-EA71-B7B002FD5782}"/>
                  </a:ext>
                </a:extLst>
              </p:cNvPr>
              <p:cNvSpPr/>
              <p:nvPr/>
            </p:nvSpPr>
            <p:spPr>
              <a:xfrm>
                <a:off x="123846" y="8655051"/>
                <a:ext cx="123672" cy="13647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D6A9774D-5B66-71FD-AECB-98E78A443259}"/>
                  </a:ext>
                </a:extLst>
              </p:cNvPr>
              <p:cNvSpPr/>
              <p:nvPr/>
            </p:nvSpPr>
            <p:spPr>
              <a:xfrm>
                <a:off x="202321" y="8607872"/>
                <a:ext cx="559634" cy="415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= one part </a:t>
                </a:r>
              </a:p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= 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£50</a:t>
                </a:r>
                <a:endPara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81D8CE5D-3F1A-987E-D27C-5CF0A0098409}"/>
                </a:ext>
              </a:extLst>
            </p:cNvPr>
            <p:cNvSpPr/>
            <p:nvPr/>
          </p:nvSpPr>
          <p:spPr>
            <a:xfrm>
              <a:off x="49276" y="8328870"/>
              <a:ext cx="1427214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Whole: £350</a:t>
              </a:r>
            </a:p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7 parts to share between</a:t>
              </a:r>
            </a:p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(3 James, 4 Lucy)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C83D62FC-24A1-2F55-9BC8-6598AA76F139}"/>
                </a:ext>
              </a:extLst>
            </p:cNvPr>
            <p:cNvSpPr/>
            <p:nvPr/>
          </p:nvSpPr>
          <p:spPr>
            <a:xfrm>
              <a:off x="1223621" y="8217902"/>
              <a:ext cx="839135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£350 ÷ 7 = £50</a:t>
              </a:r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4231DDAE-8D35-D6EE-FF54-37EACF8F70FB}"/>
                </a:ext>
              </a:extLst>
            </p:cNvPr>
            <p:cNvGrpSpPr/>
            <p:nvPr/>
          </p:nvGrpSpPr>
          <p:grpSpPr>
            <a:xfrm>
              <a:off x="974298" y="8935213"/>
              <a:ext cx="1309077" cy="953626"/>
              <a:chOff x="732445" y="7643430"/>
              <a:chExt cx="1309077" cy="953626"/>
            </a:xfrm>
          </p:grpSpPr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A11A26FD-A19B-85B6-8AA4-45B966CF80CD}"/>
                  </a:ext>
                </a:extLst>
              </p:cNvPr>
              <p:cNvGrpSpPr/>
              <p:nvPr/>
            </p:nvGrpSpPr>
            <p:grpSpPr>
              <a:xfrm>
                <a:off x="971387" y="7941807"/>
                <a:ext cx="491280" cy="307706"/>
                <a:chOff x="1154417" y="7876527"/>
                <a:chExt cx="491280" cy="307706"/>
              </a:xfrm>
            </p:grpSpPr>
            <p:grpSp>
              <p:nvGrpSpPr>
                <p:cNvPr id="93" name="Group 92">
                  <a:extLst>
                    <a:ext uri="{FF2B5EF4-FFF2-40B4-BE49-F238E27FC236}">
                      <a16:creationId xmlns:a16="http://schemas.microsoft.com/office/drawing/2014/main" id="{FC28D018-9A47-B211-1B78-CDB6E7096193}"/>
                    </a:ext>
                  </a:extLst>
                </p:cNvPr>
                <p:cNvGrpSpPr/>
                <p:nvPr/>
              </p:nvGrpSpPr>
              <p:grpSpPr>
                <a:xfrm>
                  <a:off x="1158582" y="7876527"/>
                  <a:ext cx="368928" cy="136477"/>
                  <a:chOff x="1158582" y="7876527"/>
                  <a:chExt cx="368928" cy="136477"/>
                </a:xfrm>
              </p:grpSpPr>
              <p:sp>
                <p:nvSpPr>
                  <p:cNvPr id="100" name="Rectangle 99">
                    <a:extLst>
                      <a:ext uri="{FF2B5EF4-FFF2-40B4-BE49-F238E27FC236}">
                        <a16:creationId xmlns:a16="http://schemas.microsoft.com/office/drawing/2014/main" id="{02253571-7188-2748-DB47-406CFF384252}"/>
                      </a:ext>
                    </a:extLst>
                  </p:cNvPr>
                  <p:cNvSpPr/>
                  <p:nvPr/>
                </p:nvSpPr>
                <p:spPr>
                  <a:xfrm>
                    <a:off x="1158582" y="7876529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01" name="Rectangle 100">
                    <a:extLst>
                      <a:ext uri="{FF2B5EF4-FFF2-40B4-BE49-F238E27FC236}">
                        <a16:creationId xmlns:a16="http://schemas.microsoft.com/office/drawing/2014/main" id="{1004DECB-BFBE-2D13-AAD3-214E89448F33}"/>
                      </a:ext>
                    </a:extLst>
                  </p:cNvPr>
                  <p:cNvSpPr/>
                  <p:nvPr/>
                </p:nvSpPr>
                <p:spPr>
                  <a:xfrm>
                    <a:off x="1281210" y="7876528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02" name="Rectangle 101">
                    <a:extLst>
                      <a:ext uri="{FF2B5EF4-FFF2-40B4-BE49-F238E27FC236}">
                        <a16:creationId xmlns:a16="http://schemas.microsoft.com/office/drawing/2014/main" id="{973B8EEE-7A55-7B50-CCF7-6E5D15F8F0A3}"/>
                      </a:ext>
                    </a:extLst>
                  </p:cNvPr>
                  <p:cNvSpPr/>
                  <p:nvPr/>
                </p:nvSpPr>
                <p:spPr>
                  <a:xfrm>
                    <a:off x="1403838" y="7876527"/>
                    <a:ext cx="123672" cy="136475"/>
                  </a:xfrm>
                  <a:prstGeom prst="rect">
                    <a:avLst/>
                  </a:prstGeom>
                  <a:solidFill>
                    <a:srgbClr val="FF9933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94" name="Group 93">
                  <a:extLst>
                    <a:ext uri="{FF2B5EF4-FFF2-40B4-BE49-F238E27FC236}">
                      <a16:creationId xmlns:a16="http://schemas.microsoft.com/office/drawing/2014/main" id="{5354CC13-5E31-EF5C-2A1C-4DE673B9D69F}"/>
                    </a:ext>
                  </a:extLst>
                </p:cNvPr>
                <p:cNvGrpSpPr/>
                <p:nvPr/>
              </p:nvGrpSpPr>
              <p:grpSpPr>
                <a:xfrm>
                  <a:off x="1154417" y="8047756"/>
                  <a:ext cx="491280" cy="136477"/>
                  <a:chOff x="1167200" y="8141986"/>
                  <a:chExt cx="491280" cy="136477"/>
                </a:xfrm>
              </p:grpSpPr>
              <p:grpSp>
                <p:nvGrpSpPr>
                  <p:cNvPr id="95" name="Group 94">
                    <a:extLst>
                      <a:ext uri="{FF2B5EF4-FFF2-40B4-BE49-F238E27FC236}">
                        <a16:creationId xmlns:a16="http://schemas.microsoft.com/office/drawing/2014/main" id="{D2B134E4-792C-F817-F393-374531471231}"/>
                      </a:ext>
                    </a:extLst>
                  </p:cNvPr>
                  <p:cNvGrpSpPr/>
                  <p:nvPr/>
                </p:nvGrpSpPr>
                <p:grpSpPr>
                  <a:xfrm>
                    <a:off x="1167200" y="8141986"/>
                    <a:ext cx="368928" cy="136477"/>
                    <a:chOff x="1158582" y="7876527"/>
                    <a:chExt cx="368928" cy="136477"/>
                  </a:xfrm>
                </p:grpSpPr>
                <p:sp>
                  <p:nvSpPr>
                    <p:cNvPr id="97" name="Rectangle 96">
                      <a:extLst>
                        <a:ext uri="{FF2B5EF4-FFF2-40B4-BE49-F238E27FC236}">
                          <a16:creationId xmlns:a16="http://schemas.microsoft.com/office/drawing/2014/main" id="{97B8D978-AC08-86AA-9BAC-B58EF5E80B5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58582" y="7876529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8" name="Rectangle 97">
                      <a:extLst>
                        <a:ext uri="{FF2B5EF4-FFF2-40B4-BE49-F238E27FC236}">
                          <a16:creationId xmlns:a16="http://schemas.microsoft.com/office/drawing/2014/main" id="{9670133B-68C7-4C4E-12A0-A9A6A31A4B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281210" y="7876528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9" name="Rectangle 98">
                      <a:extLst>
                        <a:ext uri="{FF2B5EF4-FFF2-40B4-BE49-F238E27FC236}">
                          <a16:creationId xmlns:a16="http://schemas.microsoft.com/office/drawing/2014/main" id="{8909F0DB-D8BF-B4D6-AA83-122FF7644E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03838" y="7876527"/>
                      <a:ext cx="123672" cy="136475"/>
                    </a:xfrm>
                    <a:prstGeom prst="rect">
                      <a:avLst/>
                    </a:prstGeom>
                    <a:solidFill>
                      <a:srgbClr val="CC3399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sp>
                <p:nvSpPr>
                  <p:cNvPr id="96" name="Rectangle 95">
                    <a:extLst>
                      <a:ext uri="{FF2B5EF4-FFF2-40B4-BE49-F238E27FC236}">
                        <a16:creationId xmlns:a16="http://schemas.microsoft.com/office/drawing/2014/main" id="{F31FD6DE-6002-E4D3-B518-15C8598A98A2}"/>
                      </a:ext>
                    </a:extLst>
                  </p:cNvPr>
                  <p:cNvSpPr/>
                  <p:nvPr/>
                </p:nvSpPr>
                <p:spPr>
                  <a:xfrm>
                    <a:off x="1534808" y="8141986"/>
                    <a:ext cx="123672" cy="136475"/>
                  </a:xfrm>
                  <a:prstGeom prst="rect">
                    <a:avLst/>
                  </a:prstGeom>
                  <a:solidFill>
                    <a:srgbClr val="CC3399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87" name="Left Brace 86">
                <a:extLst>
                  <a:ext uri="{FF2B5EF4-FFF2-40B4-BE49-F238E27FC236}">
                    <a16:creationId xmlns:a16="http://schemas.microsoft.com/office/drawing/2014/main" id="{10EEA9EF-1D73-F169-B3D4-EA39B7BC40B2}"/>
                  </a:ext>
                </a:extLst>
              </p:cNvPr>
              <p:cNvSpPr/>
              <p:nvPr/>
            </p:nvSpPr>
            <p:spPr>
              <a:xfrm rot="16200000" flipH="1">
                <a:off x="1117701" y="7690457"/>
                <a:ext cx="59836" cy="393727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099B3D56-F8E9-6A27-8782-A8E4F8CC127A}"/>
                  </a:ext>
                </a:extLst>
              </p:cNvPr>
              <p:cNvSpPr/>
              <p:nvPr/>
            </p:nvSpPr>
            <p:spPr>
              <a:xfrm>
                <a:off x="732445" y="7643430"/>
                <a:ext cx="1129806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James = 3 x £50 = £150</a:t>
                </a:r>
              </a:p>
            </p:txBody>
          </p:sp>
          <p:sp>
            <p:nvSpPr>
              <p:cNvPr id="89" name="Left Brace 88">
                <a:extLst>
                  <a:ext uri="{FF2B5EF4-FFF2-40B4-BE49-F238E27FC236}">
                    <a16:creationId xmlns:a16="http://schemas.microsoft.com/office/drawing/2014/main" id="{D398C709-A359-A0F1-D1A4-648B13AD659F}"/>
                  </a:ext>
                </a:extLst>
              </p:cNvPr>
              <p:cNvSpPr/>
              <p:nvPr/>
            </p:nvSpPr>
            <p:spPr>
              <a:xfrm rot="16200000">
                <a:off x="1180199" y="8079465"/>
                <a:ext cx="64366" cy="48198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BAE4F032-DECF-D4A8-E4A1-126459462BA6}"/>
                  </a:ext>
                </a:extLst>
              </p:cNvPr>
              <p:cNvSpPr/>
              <p:nvPr/>
            </p:nvSpPr>
            <p:spPr>
              <a:xfrm>
                <a:off x="814730" y="8343140"/>
                <a:ext cx="1116322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Lucy = 4 x £50 = £200</a:t>
                </a:r>
              </a:p>
            </p:txBody>
          </p:sp>
          <p:sp>
            <p:nvSpPr>
              <p:cNvPr id="91" name="Right Brace 90">
                <a:extLst>
                  <a:ext uri="{FF2B5EF4-FFF2-40B4-BE49-F238E27FC236}">
                    <a16:creationId xmlns:a16="http://schemas.microsoft.com/office/drawing/2014/main" id="{1B60E041-2BD3-8E15-6A88-D1A78A43D11D}"/>
                  </a:ext>
                </a:extLst>
              </p:cNvPr>
              <p:cNvSpPr/>
              <p:nvPr/>
            </p:nvSpPr>
            <p:spPr>
              <a:xfrm>
                <a:off x="1510324" y="7917239"/>
                <a:ext cx="135373" cy="340148"/>
              </a:xfrm>
              <a:prstGeom prst="righ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9B52D5E1-4144-17AB-D5E4-4D9E8171559F}"/>
                  </a:ext>
                </a:extLst>
              </p:cNvPr>
              <p:cNvSpPr/>
              <p:nvPr/>
            </p:nvSpPr>
            <p:spPr>
              <a:xfrm>
                <a:off x="1617872" y="7971897"/>
                <a:ext cx="423650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£350</a:t>
                </a:r>
              </a:p>
            </p:txBody>
          </p:sp>
        </p:grp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8330477-FB54-44A9-8BEF-A2E48ABD22D4}"/>
                </a:ext>
              </a:extLst>
            </p:cNvPr>
            <p:cNvSpPr/>
            <p:nvPr/>
          </p:nvSpPr>
          <p:spPr>
            <a:xfrm>
              <a:off x="99111" y="9002343"/>
              <a:ext cx="878497" cy="7463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>
                  <a:latin typeface="A little sunshine" panose="02000603000000000000" pitchFamily="2" charset="0"/>
                  <a:ea typeface="A little sunshine" panose="02000603000000000000" pitchFamily="2" charset="0"/>
                </a:rPr>
                <a:t>James: Lucy</a:t>
              </a:r>
            </a:p>
            <a:p>
              <a:pPr algn="ctr"/>
              <a:r>
                <a:rPr lang="en-GB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3 : 4</a:t>
              </a:r>
            </a:p>
            <a:p>
              <a:pPr algn="ctr"/>
              <a:r>
                <a:rPr lang="en-GB" sz="14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£150:£200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A9AF7CFA-9BC2-D24B-1012-504B1978FCAA}"/>
                </a:ext>
              </a:extLst>
            </p:cNvPr>
            <p:cNvSpPr/>
            <p:nvPr/>
          </p:nvSpPr>
          <p:spPr>
            <a:xfrm>
              <a:off x="8533" y="8815968"/>
              <a:ext cx="1390148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Put back into the question</a:t>
              </a:r>
            </a:p>
          </p:txBody>
        </p:sp>
        <p:cxnSp>
          <p:nvCxnSpPr>
            <p:cNvPr id="82" name="Curved Connector 240">
              <a:extLst>
                <a:ext uri="{FF2B5EF4-FFF2-40B4-BE49-F238E27FC236}">
                  <a16:creationId xmlns:a16="http://schemas.microsoft.com/office/drawing/2014/main" id="{B6E367F5-1A11-372F-D5AB-B43CE3E21DA5}"/>
                </a:ext>
              </a:extLst>
            </p:cNvPr>
            <p:cNvCxnSpPr/>
            <p:nvPr/>
          </p:nvCxnSpPr>
          <p:spPr>
            <a:xfrm rot="10800000" flipH="1" flipV="1">
              <a:off x="158476" y="9256536"/>
              <a:ext cx="55728" cy="360711"/>
            </a:xfrm>
            <a:prstGeom prst="curvedConnector4">
              <a:avLst>
                <a:gd name="adj1" fmla="val -136736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urved Connector 241">
              <a:extLst>
                <a:ext uri="{FF2B5EF4-FFF2-40B4-BE49-F238E27FC236}">
                  <a16:creationId xmlns:a16="http://schemas.microsoft.com/office/drawing/2014/main" id="{6137C614-7E77-C36F-DF07-49B049C89B69}"/>
                </a:ext>
              </a:extLst>
            </p:cNvPr>
            <p:cNvCxnSpPr/>
            <p:nvPr/>
          </p:nvCxnSpPr>
          <p:spPr>
            <a:xfrm rot="10800000" flipH="1" flipV="1">
              <a:off x="826346" y="9232443"/>
              <a:ext cx="55728" cy="360711"/>
            </a:xfrm>
            <a:prstGeom prst="curvedConnector4">
              <a:avLst>
                <a:gd name="adj1" fmla="val 330444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4533D35C-B41A-FAF9-F33C-74516CA3A6B0}"/>
                </a:ext>
              </a:extLst>
            </p:cNvPr>
            <p:cNvSpPr/>
            <p:nvPr/>
          </p:nvSpPr>
          <p:spPr>
            <a:xfrm>
              <a:off x="724686" y="9296654"/>
              <a:ext cx="42365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x 50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4BAADB46-61B8-8500-5062-0E2942440C9A}"/>
                </a:ext>
              </a:extLst>
            </p:cNvPr>
            <p:cNvSpPr/>
            <p:nvPr/>
          </p:nvSpPr>
          <p:spPr>
            <a:xfrm>
              <a:off x="42332" y="9297099"/>
              <a:ext cx="42365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x 50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C61017EC-D7A7-6395-CC5B-1826EA33A951}"/>
              </a:ext>
            </a:extLst>
          </p:cNvPr>
          <p:cNvGrpSpPr/>
          <p:nvPr/>
        </p:nvGrpSpPr>
        <p:grpSpPr>
          <a:xfrm>
            <a:off x="3236886" y="1390310"/>
            <a:ext cx="3535922" cy="3081246"/>
            <a:chOff x="2195123" y="6765989"/>
            <a:chExt cx="2252242" cy="3081246"/>
          </a:xfrm>
        </p:grpSpPr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730B3CE5-328D-E85C-0DAC-C9B4D78FB3BD}"/>
                </a:ext>
              </a:extLst>
            </p:cNvPr>
            <p:cNvSpPr/>
            <p:nvPr/>
          </p:nvSpPr>
          <p:spPr>
            <a:xfrm>
              <a:off x="2237217" y="6774209"/>
              <a:ext cx="2127090" cy="3073026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8B3621A9-64FA-18ED-B6A2-4D71E58C9A9F}"/>
                </a:ext>
              </a:extLst>
            </p:cNvPr>
            <p:cNvSpPr txBox="1"/>
            <p:nvPr/>
          </p:nvSpPr>
          <p:spPr>
            <a:xfrm>
              <a:off x="2195123" y="6765989"/>
              <a:ext cx="21886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Finding a value given 1:n (or n:1)</a:t>
              </a: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989BA429-4887-CAB2-3A5A-337EE22537BB}"/>
                </a:ext>
              </a:extLst>
            </p:cNvPr>
            <p:cNvSpPr/>
            <p:nvPr/>
          </p:nvSpPr>
          <p:spPr>
            <a:xfrm>
              <a:off x="2249163" y="7017994"/>
              <a:ext cx="2054720" cy="41549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Inside a box are blue and red pens in the ratio 5:1.</a:t>
              </a:r>
            </a:p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If there are 10 red pens how many blue pens are there? </a:t>
              </a: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D33DBF32-651D-188B-02A7-B4A3BD694437}"/>
                </a:ext>
              </a:extLst>
            </p:cNvPr>
            <p:cNvSpPr/>
            <p:nvPr/>
          </p:nvSpPr>
          <p:spPr>
            <a:xfrm>
              <a:off x="2214579" y="7438447"/>
              <a:ext cx="1004983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Model the Question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950D19AD-81FB-E344-E1B1-5A06F43464FC}"/>
                </a:ext>
              </a:extLst>
            </p:cNvPr>
            <p:cNvSpPr/>
            <p:nvPr/>
          </p:nvSpPr>
          <p:spPr>
            <a:xfrm>
              <a:off x="2225255" y="7709924"/>
              <a:ext cx="723936" cy="5309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>
                  <a:latin typeface="A little sunshine" panose="02000603000000000000" pitchFamily="2" charset="0"/>
                  <a:ea typeface="A little sunshine" panose="02000603000000000000" pitchFamily="2" charset="0"/>
                </a:rPr>
                <a:t>Blue : Red</a:t>
              </a:r>
            </a:p>
            <a:p>
              <a:pPr algn="ctr"/>
              <a:r>
                <a:rPr lang="en-GB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5 : 1</a:t>
              </a:r>
              <a:endParaRPr lang="en-GB" sz="6600" b="1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D9522FF-678C-2AE5-4839-AE3ABA4F80B4}"/>
                </a:ext>
              </a:extLst>
            </p:cNvPr>
            <p:cNvGrpSpPr/>
            <p:nvPr/>
          </p:nvGrpSpPr>
          <p:grpSpPr>
            <a:xfrm>
              <a:off x="2968406" y="7593939"/>
              <a:ext cx="849757" cy="855359"/>
              <a:chOff x="2968406" y="7593939"/>
              <a:chExt cx="849757" cy="855359"/>
            </a:xfrm>
          </p:grpSpPr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D8964739-46BC-7311-284B-4E32B1176F49}"/>
                  </a:ext>
                </a:extLst>
              </p:cNvPr>
              <p:cNvSpPr/>
              <p:nvPr/>
            </p:nvSpPr>
            <p:spPr>
              <a:xfrm>
                <a:off x="3132313" y="7871194"/>
                <a:ext cx="123672" cy="13647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C41EF039-B403-5B4C-1FDC-F4CB3F807F4B}"/>
                  </a:ext>
                </a:extLst>
              </p:cNvPr>
              <p:cNvSpPr/>
              <p:nvPr/>
            </p:nvSpPr>
            <p:spPr>
              <a:xfrm>
                <a:off x="3258990" y="7868949"/>
                <a:ext cx="123672" cy="13872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E0CFD745-D8E0-A616-1BB2-D55DA147AE62}"/>
                  </a:ext>
                </a:extLst>
              </p:cNvPr>
              <p:cNvSpPr/>
              <p:nvPr/>
            </p:nvSpPr>
            <p:spPr>
              <a:xfrm>
                <a:off x="3379006" y="7868025"/>
                <a:ext cx="123672" cy="13964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6079EEBD-B751-6480-9685-6D7020A94B28}"/>
                  </a:ext>
                </a:extLst>
              </p:cNvPr>
              <p:cNvSpPr/>
              <p:nvPr/>
            </p:nvSpPr>
            <p:spPr>
              <a:xfrm>
                <a:off x="3501291" y="7866324"/>
                <a:ext cx="123672" cy="13872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6D7DCACD-D5F3-76A4-3205-7340BCC8B750}"/>
                  </a:ext>
                </a:extLst>
              </p:cNvPr>
              <p:cNvSpPr/>
              <p:nvPr/>
            </p:nvSpPr>
            <p:spPr>
              <a:xfrm>
                <a:off x="3630046" y="7868353"/>
                <a:ext cx="123672" cy="13872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612CCDD2-CFEF-7C88-6DB2-6DC55F4E612A}"/>
                  </a:ext>
                </a:extLst>
              </p:cNvPr>
              <p:cNvSpPr/>
              <p:nvPr/>
            </p:nvSpPr>
            <p:spPr>
              <a:xfrm>
                <a:off x="3133839" y="8028676"/>
                <a:ext cx="123672" cy="138720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Left Brace 157">
                <a:extLst>
                  <a:ext uri="{FF2B5EF4-FFF2-40B4-BE49-F238E27FC236}">
                    <a16:creationId xmlns:a16="http://schemas.microsoft.com/office/drawing/2014/main" id="{B2521DE9-CDE2-8759-1EB0-5422DB27D175}"/>
                  </a:ext>
                </a:extLst>
              </p:cNvPr>
              <p:cNvSpPr/>
              <p:nvPr/>
            </p:nvSpPr>
            <p:spPr>
              <a:xfrm rot="16200000" flipH="1">
                <a:off x="3415874" y="7509576"/>
                <a:ext cx="50348" cy="62248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B794646B-07C2-4922-230D-7B9FE5DEF9C3}"/>
                  </a:ext>
                </a:extLst>
              </p:cNvPr>
              <p:cNvSpPr/>
              <p:nvPr/>
            </p:nvSpPr>
            <p:spPr>
              <a:xfrm>
                <a:off x="3195675" y="7593939"/>
                <a:ext cx="62248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Blue pens</a:t>
                </a:r>
              </a:p>
            </p:txBody>
          </p:sp>
          <p:sp>
            <p:nvSpPr>
              <p:cNvPr id="160" name="Left Brace 159">
                <a:extLst>
                  <a:ext uri="{FF2B5EF4-FFF2-40B4-BE49-F238E27FC236}">
                    <a16:creationId xmlns:a16="http://schemas.microsoft.com/office/drawing/2014/main" id="{43186877-158C-42BE-2E01-5C4327D677F8}"/>
                  </a:ext>
                </a:extLst>
              </p:cNvPr>
              <p:cNvSpPr/>
              <p:nvPr/>
            </p:nvSpPr>
            <p:spPr>
              <a:xfrm rot="16200000">
                <a:off x="3164265" y="8168557"/>
                <a:ext cx="45719" cy="128788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BF99C57A-5694-F978-6B86-802CA6D2DD8C}"/>
                  </a:ext>
                </a:extLst>
              </p:cNvPr>
              <p:cNvSpPr/>
              <p:nvPr/>
            </p:nvSpPr>
            <p:spPr>
              <a:xfrm>
                <a:off x="2968406" y="8218466"/>
                <a:ext cx="510487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Red pens</a:t>
                </a:r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1B3E8936-8F30-8A15-9489-C7C8DE82FC84}"/>
                </a:ext>
              </a:extLst>
            </p:cNvPr>
            <p:cNvSpPr/>
            <p:nvPr/>
          </p:nvSpPr>
          <p:spPr>
            <a:xfrm>
              <a:off x="3701262" y="8095817"/>
              <a:ext cx="592041" cy="415498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One unit</a:t>
              </a:r>
            </a:p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= 10 pens</a:t>
              </a:r>
            </a:p>
          </p:txBody>
        </p: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AE420884-A5A5-28E7-779F-9E4200F7D277}"/>
                </a:ext>
              </a:extLst>
            </p:cNvPr>
            <p:cNvCxnSpPr>
              <a:stCxn id="129" idx="1"/>
            </p:cNvCxnSpPr>
            <p:nvPr/>
          </p:nvCxnSpPr>
          <p:spPr>
            <a:xfrm flipH="1" flipV="1">
              <a:off x="3298540" y="8109793"/>
              <a:ext cx="402722" cy="19377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3C1471F3-1FEF-4C70-DAA6-B329385C00BE}"/>
                </a:ext>
              </a:extLst>
            </p:cNvPr>
            <p:cNvSpPr/>
            <p:nvPr/>
          </p:nvSpPr>
          <p:spPr>
            <a:xfrm>
              <a:off x="2333532" y="8260464"/>
              <a:ext cx="137496" cy="1364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612BA49-255C-B61A-0D31-41ABBB1DD3E5}"/>
                </a:ext>
              </a:extLst>
            </p:cNvPr>
            <p:cNvSpPr/>
            <p:nvPr/>
          </p:nvSpPr>
          <p:spPr>
            <a:xfrm>
              <a:off x="2450245" y="8138052"/>
              <a:ext cx="62218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= one part </a:t>
              </a:r>
            </a:p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= 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10 pens</a:t>
              </a:r>
              <a:endPara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83B1780-70FF-12AA-F973-B8F0F92965D2}"/>
                </a:ext>
              </a:extLst>
            </p:cNvPr>
            <p:cNvSpPr/>
            <p:nvPr/>
          </p:nvSpPr>
          <p:spPr>
            <a:xfrm>
              <a:off x="2216982" y="8567981"/>
              <a:ext cx="1110895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Put back into the question</a:t>
              </a:r>
            </a:p>
          </p:txBody>
        </p: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7C164B06-2F01-568C-22E9-49B4EA958515}"/>
                </a:ext>
              </a:extLst>
            </p:cNvPr>
            <p:cNvGrpSpPr/>
            <p:nvPr/>
          </p:nvGrpSpPr>
          <p:grpSpPr>
            <a:xfrm>
              <a:off x="3244566" y="8649482"/>
              <a:ext cx="1202799" cy="902498"/>
              <a:chOff x="2968406" y="7569884"/>
              <a:chExt cx="1202799" cy="902498"/>
            </a:xfrm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812A199F-5F1E-E078-5DBF-0BFA745EDA88}"/>
                  </a:ext>
                </a:extLst>
              </p:cNvPr>
              <p:cNvSpPr/>
              <p:nvPr/>
            </p:nvSpPr>
            <p:spPr>
              <a:xfrm>
                <a:off x="3132313" y="7871194"/>
                <a:ext cx="123672" cy="13647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8D10EF8A-2A5A-DFF3-3A23-5E0AFFAE6584}"/>
                  </a:ext>
                </a:extLst>
              </p:cNvPr>
              <p:cNvSpPr/>
              <p:nvPr/>
            </p:nvSpPr>
            <p:spPr>
              <a:xfrm>
                <a:off x="3258990" y="7868949"/>
                <a:ext cx="123672" cy="13872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8B39E29F-5ED0-1186-20BA-CD2E72E1AFDF}"/>
                  </a:ext>
                </a:extLst>
              </p:cNvPr>
              <p:cNvSpPr/>
              <p:nvPr/>
            </p:nvSpPr>
            <p:spPr>
              <a:xfrm>
                <a:off x="3379006" y="7868025"/>
                <a:ext cx="123672" cy="13964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05B37A29-1970-52CB-46EC-BD83B9F8C663}"/>
                  </a:ext>
                </a:extLst>
              </p:cNvPr>
              <p:cNvSpPr/>
              <p:nvPr/>
            </p:nvSpPr>
            <p:spPr>
              <a:xfrm>
                <a:off x="3501291" y="7868026"/>
                <a:ext cx="121403" cy="139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08F5BB6D-9A58-43C0-D939-6B354FFF3736}"/>
                  </a:ext>
                </a:extLst>
              </p:cNvPr>
              <p:cNvSpPr/>
              <p:nvPr/>
            </p:nvSpPr>
            <p:spPr>
              <a:xfrm>
                <a:off x="3630046" y="7868353"/>
                <a:ext cx="123672" cy="13872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Rectangle 146">
                <a:extLst>
                  <a:ext uri="{FF2B5EF4-FFF2-40B4-BE49-F238E27FC236}">
                    <a16:creationId xmlns:a16="http://schemas.microsoft.com/office/drawing/2014/main" id="{722AF7C2-CFBC-7255-301E-0191189CD2FD}"/>
                  </a:ext>
                </a:extLst>
              </p:cNvPr>
              <p:cNvSpPr/>
              <p:nvPr/>
            </p:nvSpPr>
            <p:spPr>
              <a:xfrm>
                <a:off x="3133839" y="8028676"/>
                <a:ext cx="123672" cy="138720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8" name="Left Brace 147">
                <a:extLst>
                  <a:ext uri="{FF2B5EF4-FFF2-40B4-BE49-F238E27FC236}">
                    <a16:creationId xmlns:a16="http://schemas.microsoft.com/office/drawing/2014/main" id="{D2255E41-8170-3682-FAE9-FA2D15F685F7}"/>
                  </a:ext>
                </a:extLst>
              </p:cNvPr>
              <p:cNvSpPr/>
              <p:nvPr/>
            </p:nvSpPr>
            <p:spPr>
              <a:xfrm rot="16200000" flipH="1">
                <a:off x="3415874" y="7509576"/>
                <a:ext cx="50348" cy="622489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2C343CAD-0448-AEEA-26D2-FB9684C2349E}"/>
                  </a:ext>
                </a:extLst>
              </p:cNvPr>
              <p:cNvSpPr/>
              <p:nvPr/>
            </p:nvSpPr>
            <p:spPr>
              <a:xfrm>
                <a:off x="3002574" y="7569884"/>
                <a:ext cx="1168631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Blue pens = 5 x 10 = 50 pens</a:t>
                </a:r>
              </a:p>
            </p:txBody>
          </p:sp>
          <p:sp>
            <p:nvSpPr>
              <p:cNvPr id="150" name="Left Brace 149">
                <a:extLst>
                  <a:ext uri="{FF2B5EF4-FFF2-40B4-BE49-F238E27FC236}">
                    <a16:creationId xmlns:a16="http://schemas.microsoft.com/office/drawing/2014/main" id="{4FBC29D7-17C0-88BB-39F9-456DF6D76A7E}"/>
                  </a:ext>
                </a:extLst>
              </p:cNvPr>
              <p:cNvSpPr/>
              <p:nvPr/>
            </p:nvSpPr>
            <p:spPr>
              <a:xfrm rot="16200000">
                <a:off x="3164265" y="8168557"/>
                <a:ext cx="45719" cy="128788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C67A5902-43E8-B588-B37C-472281FDD148}"/>
                  </a:ext>
                </a:extLst>
              </p:cNvPr>
              <p:cNvSpPr/>
              <p:nvPr/>
            </p:nvSpPr>
            <p:spPr>
              <a:xfrm>
                <a:off x="2968406" y="8218466"/>
                <a:ext cx="1119740" cy="25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Red pens = 1 x 10 = 10 pens</a:t>
                </a:r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AC9AA5BD-4A84-8E57-637F-BACB37C48455}"/>
                </a:ext>
              </a:extLst>
            </p:cNvPr>
            <p:cNvSpPr/>
            <p:nvPr/>
          </p:nvSpPr>
          <p:spPr>
            <a:xfrm>
              <a:off x="2386111" y="8781023"/>
              <a:ext cx="723936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7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Blue : Red</a:t>
              </a:r>
            </a:p>
            <a:p>
              <a:pPr algn="ctr"/>
              <a:r>
                <a:rPr lang="en-GB" sz="2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5 : 1</a:t>
              </a:r>
              <a:endParaRPr lang="en-GB" sz="7200" b="1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  <a:p>
              <a:pPr algn="ctr"/>
              <a:r>
                <a:rPr lang="en-GB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50: 10</a:t>
              </a:r>
            </a:p>
          </p:txBody>
        </p:sp>
        <p:cxnSp>
          <p:nvCxnSpPr>
            <p:cNvPr id="136" name="Curved Connector 284">
              <a:extLst>
                <a:ext uri="{FF2B5EF4-FFF2-40B4-BE49-F238E27FC236}">
                  <a16:creationId xmlns:a16="http://schemas.microsoft.com/office/drawing/2014/main" id="{248FA0D2-1576-C6DF-6A61-FCC7C4F86B9D}"/>
                </a:ext>
              </a:extLst>
            </p:cNvPr>
            <p:cNvCxnSpPr/>
            <p:nvPr/>
          </p:nvCxnSpPr>
          <p:spPr>
            <a:xfrm rot="10800000" flipH="1" flipV="1">
              <a:off x="2433502" y="9030596"/>
              <a:ext cx="55728" cy="360711"/>
            </a:xfrm>
            <a:prstGeom prst="curvedConnector4">
              <a:avLst>
                <a:gd name="adj1" fmla="val -136736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Curved Connector 285">
              <a:extLst>
                <a:ext uri="{FF2B5EF4-FFF2-40B4-BE49-F238E27FC236}">
                  <a16:creationId xmlns:a16="http://schemas.microsoft.com/office/drawing/2014/main" id="{37C584B8-CC74-E6FC-C2A9-D4BE3095AC5E}"/>
                </a:ext>
              </a:extLst>
            </p:cNvPr>
            <p:cNvCxnSpPr/>
            <p:nvPr/>
          </p:nvCxnSpPr>
          <p:spPr>
            <a:xfrm rot="10800000" flipH="1" flipV="1">
              <a:off x="2991677" y="9003780"/>
              <a:ext cx="55728" cy="360711"/>
            </a:xfrm>
            <a:prstGeom prst="curvedConnector4">
              <a:avLst>
                <a:gd name="adj1" fmla="val 330444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C5814E55-713D-14DE-D96F-3D059940677C}"/>
                </a:ext>
              </a:extLst>
            </p:cNvPr>
            <p:cNvSpPr/>
            <p:nvPr/>
          </p:nvSpPr>
          <p:spPr>
            <a:xfrm>
              <a:off x="2905014" y="9063562"/>
              <a:ext cx="42365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x 10</a:t>
              </a: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26388B5A-B887-5D33-AEFE-6910072C79A7}"/>
                </a:ext>
              </a:extLst>
            </p:cNvPr>
            <p:cNvSpPr/>
            <p:nvPr/>
          </p:nvSpPr>
          <p:spPr>
            <a:xfrm>
              <a:off x="2328008" y="9081827"/>
              <a:ext cx="42365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x 10</a:t>
              </a: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C0986B3-0AF6-5D5C-36E1-A39676F6E026}"/>
                </a:ext>
              </a:extLst>
            </p:cNvPr>
            <p:cNvSpPr/>
            <p:nvPr/>
          </p:nvSpPr>
          <p:spPr>
            <a:xfrm>
              <a:off x="2294213" y="9557201"/>
              <a:ext cx="1110895" cy="25391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There are </a:t>
              </a:r>
              <a:r>
                <a:rPr lang="en-GB" sz="105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50 Blue Pens</a:t>
              </a:r>
            </a:p>
          </p:txBody>
        </p:sp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5CBB61CD-3295-077D-6CCC-3E7E774E5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4037" y="9516930"/>
              <a:ext cx="255246" cy="255246"/>
            </a:xfrm>
            <a:prstGeom prst="rect">
              <a:avLst/>
            </a:prstGeom>
          </p:spPr>
        </p:pic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7A17C3CA-6DF4-6BBE-99C6-DFC33AD3EED4}"/>
              </a:ext>
            </a:extLst>
          </p:cNvPr>
          <p:cNvGrpSpPr/>
          <p:nvPr/>
        </p:nvGrpSpPr>
        <p:grpSpPr>
          <a:xfrm>
            <a:off x="310649" y="4575588"/>
            <a:ext cx="3323556" cy="3083565"/>
            <a:chOff x="4405405" y="6765599"/>
            <a:chExt cx="2666158" cy="3083565"/>
          </a:xfrm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0DB46376-3692-2EBE-2BCB-ACD13B4D9313}"/>
                </a:ext>
              </a:extLst>
            </p:cNvPr>
            <p:cNvSpPr/>
            <p:nvPr/>
          </p:nvSpPr>
          <p:spPr>
            <a:xfrm>
              <a:off x="4428990" y="6765599"/>
              <a:ext cx="2371451" cy="2159994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13422018-D24B-439A-81E4-3595CA91B5DF}"/>
                </a:ext>
              </a:extLst>
            </p:cNvPr>
            <p:cNvSpPr txBox="1"/>
            <p:nvPr/>
          </p:nvSpPr>
          <p:spPr>
            <a:xfrm>
              <a:off x="4528526" y="6765989"/>
              <a:ext cx="21886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Ratio as a fraction</a:t>
              </a:r>
            </a:p>
          </p:txBody>
        </p:sp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B8565EE4-A069-3242-2999-560AD5FB3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7690" y="6778615"/>
              <a:ext cx="405813" cy="405813"/>
            </a:xfrm>
            <a:prstGeom prst="rect">
              <a:avLst/>
            </a:prstGeom>
          </p:spPr>
        </p:pic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C2B145C-0D20-0592-9089-9B8EF84DFF73}"/>
                </a:ext>
              </a:extLst>
            </p:cNvPr>
            <p:cNvSpPr/>
            <p:nvPr/>
          </p:nvSpPr>
          <p:spPr>
            <a:xfrm>
              <a:off x="4597814" y="7118693"/>
              <a:ext cx="972884" cy="561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Trees: Flowers</a:t>
              </a:r>
            </a:p>
            <a:p>
              <a:pPr algn="ctr"/>
              <a:r>
                <a:rPr lang="en-GB" sz="20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3 : 7</a:t>
              </a:r>
            </a:p>
          </p:txBody>
        </p: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296F8130-C568-959B-37BF-4095E973E9A4}"/>
                </a:ext>
              </a:extLst>
            </p:cNvPr>
            <p:cNvGrpSpPr/>
            <p:nvPr/>
          </p:nvGrpSpPr>
          <p:grpSpPr>
            <a:xfrm>
              <a:off x="5574755" y="7259976"/>
              <a:ext cx="875788" cy="307043"/>
              <a:chOff x="5730993" y="7211243"/>
              <a:chExt cx="875788" cy="307043"/>
            </a:xfrm>
          </p:grpSpPr>
          <p:grpSp>
            <p:nvGrpSpPr>
              <p:cNvPr id="195" name="Group 194">
                <a:extLst>
                  <a:ext uri="{FF2B5EF4-FFF2-40B4-BE49-F238E27FC236}">
                    <a16:creationId xmlns:a16="http://schemas.microsoft.com/office/drawing/2014/main" id="{3CA16D86-8FE6-DDC9-A4EE-64D4D2DEB7EE}"/>
                  </a:ext>
                </a:extLst>
              </p:cNvPr>
              <p:cNvGrpSpPr/>
              <p:nvPr/>
            </p:nvGrpSpPr>
            <p:grpSpPr>
              <a:xfrm>
                <a:off x="5730993" y="7211243"/>
                <a:ext cx="371697" cy="138720"/>
                <a:chOff x="5730993" y="7211243"/>
                <a:chExt cx="371697" cy="138720"/>
              </a:xfrm>
            </p:grpSpPr>
            <p:sp>
              <p:nvSpPr>
                <p:cNvPr id="205" name="Rectangle 204">
                  <a:extLst>
                    <a:ext uri="{FF2B5EF4-FFF2-40B4-BE49-F238E27FC236}">
                      <a16:creationId xmlns:a16="http://schemas.microsoft.com/office/drawing/2014/main" id="{5E2B8756-5B5B-9162-E786-2EF70A19199D}"/>
                    </a:ext>
                  </a:extLst>
                </p:cNvPr>
                <p:cNvSpPr/>
                <p:nvPr/>
              </p:nvSpPr>
              <p:spPr>
                <a:xfrm>
                  <a:off x="5730993" y="7211243"/>
                  <a:ext cx="123672" cy="138720"/>
                </a:xfrm>
                <a:prstGeom prst="rect">
                  <a:avLst/>
                </a:prstGeom>
                <a:solidFill>
                  <a:srgbClr val="00B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6" name="Rectangle 205">
                  <a:extLst>
                    <a:ext uri="{FF2B5EF4-FFF2-40B4-BE49-F238E27FC236}">
                      <a16:creationId xmlns:a16="http://schemas.microsoft.com/office/drawing/2014/main" id="{E0AE59CE-A3B3-16E9-E17F-D1C2929113CE}"/>
                    </a:ext>
                  </a:extLst>
                </p:cNvPr>
                <p:cNvSpPr/>
                <p:nvPr/>
              </p:nvSpPr>
              <p:spPr>
                <a:xfrm>
                  <a:off x="5855346" y="7211243"/>
                  <a:ext cx="123672" cy="138720"/>
                </a:xfrm>
                <a:prstGeom prst="rect">
                  <a:avLst/>
                </a:prstGeom>
                <a:solidFill>
                  <a:srgbClr val="00B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7" name="Rectangle 206">
                  <a:extLst>
                    <a:ext uri="{FF2B5EF4-FFF2-40B4-BE49-F238E27FC236}">
                      <a16:creationId xmlns:a16="http://schemas.microsoft.com/office/drawing/2014/main" id="{B4E3D1C1-03C1-D198-033E-6B23A94DC51D}"/>
                    </a:ext>
                  </a:extLst>
                </p:cNvPr>
                <p:cNvSpPr/>
                <p:nvPr/>
              </p:nvSpPr>
              <p:spPr>
                <a:xfrm>
                  <a:off x="5979018" y="7211243"/>
                  <a:ext cx="123672" cy="138720"/>
                </a:xfrm>
                <a:prstGeom prst="rect">
                  <a:avLst/>
                </a:prstGeom>
                <a:solidFill>
                  <a:srgbClr val="00B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6" name="Group 195">
                <a:extLst>
                  <a:ext uri="{FF2B5EF4-FFF2-40B4-BE49-F238E27FC236}">
                    <a16:creationId xmlns:a16="http://schemas.microsoft.com/office/drawing/2014/main" id="{4456C030-DF7C-4B6C-408B-D9A0EA84BD38}"/>
                  </a:ext>
                </a:extLst>
              </p:cNvPr>
              <p:cNvGrpSpPr/>
              <p:nvPr/>
            </p:nvGrpSpPr>
            <p:grpSpPr>
              <a:xfrm>
                <a:off x="5739715" y="7379566"/>
                <a:ext cx="371697" cy="138720"/>
                <a:chOff x="5730993" y="7211243"/>
                <a:chExt cx="371697" cy="138720"/>
              </a:xfrm>
            </p:grpSpPr>
            <p:sp>
              <p:nvSpPr>
                <p:cNvPr id="202" name="Rectangle 201">
                  <a:extLst>
                    <a:ext uri="{FF2B5EF4-FFF2-40B4-BE49-F238E27FC236}">
                      <a16:creationId xmlns:a16="http://schemas.microsoft.com/office/drawing/2014/main" id="{DB8907F0-1CD8-7C5F-E31B-8E45132FCE87}"/>
                    </a:ext>
                  </a:extLst>
                </p:cNvPr>
                <p:cNvSpPr/>
                <p:nvPr/>
              </p:nvSpPr>
              <p:spPr>
                <a:xfrm>
                  <a:off x="5730993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3" name="Rectangle 202">
                  <a:extLst>
                    <a:ext uri="{FF2B5EF4-FFF2-40B4-BE49-F238E27FC236}">
                      <a16:creationId xmlns:a16="http://schemas.microsoft.com/office/drawing/2014/main" id="{F985EBC7-3F7B-B0F9-674F-2C31C8AFC436}"/>
                    </a:ext>
                  </a:extLst>
                </p:cNvPr>
                <p:cNvSpPr/>
                <p:nvPr/>
              </p:nvSpPr>
              <p:spPr>
                <a:xfrm>
                  <a:off x="5855346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4" name="Rectangle 203">
                  <a:extLst>
                    <a:ext uri="{FF2B5EF4-FFF2-40B4-BE49-F238E27FC236}">
                      <a16:creationId xmlns:a16="http://schemas.microsoft.com/office/drawing/2014/main" id="{8163E030-A374-E369-8CF5-977A718ADB76}"/>
                    </a:ext>
                  </a:extLst>
                </p:cNvPr>
                <p:cNvSpPr/>
                <p:nvPr/>
              </p:nvSpPr>
              <p:spPr>
                <a:xfrm>
                  <a:off x="5979018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7" name="Group 196">
                <a:extLst>
                  <a:ext uri="{FF2B5EF4-FFF2-40B4-BE49-F238E27FC236}">
                    <a16:creationId xmlns:a16="http://schemas.microsoft.com/office/drawing/2014/main" id="{4AD9383E-F574-B55A-4B8C-2F4F8452F740}"/>
                  </a:ext>
                </a:extLst>
              </p:cNvPr>
              <p:cNvGrpSpPr/>
              <p:nvPr/>
            </p:nvGrpSpPr>
            <p:grpSpPr>
              <a:xfrm>
                <a:off x="6111412" y="7379566"/>
                <a:ext cx="371697" cy="138720"/>
                <a:chOff x="5730993" y="7211243"/>
                <a:chExt cx="371697" cy="138720"/>
              </a:xfrm>
            </p:grpSpPr>
            <p:sp>
              <p:nvSpPr>
                <p:cNvPr id="199" name="Rectangle 198">
                  <a:extLst>
                    <a:ext uri="{FF2B5EF4-FFF2-40B4-BE49-F238E27FC236}">
                      <a16:creationId xmlns:a16="http://schemas.microsoft.com/office/drawing/2014/main" id="{E000FCA7-0310-E8D2-EB12-AE8FB4102095}"/>
                    </a:ext>
                  </a:extLst>
                </p:cNvPr>
                <p:cNvSpPr/>
                <p:nvPr/>
              </p:nvSpPr>
              <p:spPr>
                <a:xfrm>
                  <a:off x="5730993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>
                  <a:extLst>
                    <a:ext uri="{FF2B5EF4-FFF2-40B4-BE49-F238E27FC236}">
                      <a16:creationId xmlns:a16="http://schemas.microsoft.com/office/drawing/2014/main" id="{DEAF1B64-BA08-7603-B086-F998211F3C91}"/>
                    </a:ext>
                  </a:extLst>
                </p:cNvPr>
                <p:cNvSpPr/>
                <p:nvPr/>
              </p:nvSpPr>
              <p:spPr>
                <a:xfrm>
                  <a:off x="5855346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Rectangle 200">
                  <a:extLst>
                    <a:ext uri="{FF2B5EF4-FFF2-40B4-BE49-F238E27FC236}">
                      <a16:creationId xmlns:a16="http://schemas.microsoft.com/office/drawing/2014/main" id="{A7B0CDDB-EB0C-516E-B94F-AD4E0D375BB6}"/>
                    </a:ext>
                  </a:extLst>
                </p:cNvPr>
                <p:cNvSpPr/>
                <p:nvPr/>
              </p:nvSpPr>
              <p:spPr>
                <a:xfrm>
                  <a:off x="5979018" y="7211243"/>
                  <a:ext cx="123672" cy="138720"/>
                </a:xfrm>
                <a:prstGeom prst="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98" name="Rectangle 197">
                <a:extLst>
                  <a:ext uri="{FF2B5EF4-FFF2-40B4-BE49-F238E27FC236}">
                    <a16:creationId xmlns:a16="http://schemas.microsoft.com/office/drawing/2014/main" id="{05563833-0D61-0653-DCF3-71E1360B430D}"/>
                  </a:ext>
                </a:extLst>
              </p:cNvPr>
              <p:cNvSpPr/>
              <p:nvPr/>
            </p:nvSpPr>
            <p:spPr>
              <a:xfrm>
                <a:off x="6483109" y="7379566"/>
                <a:ext cx="123672" cy="138720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8" name="Left Brace 167">
              <a:extLst>
                <a:ext uri="{FF2B5EF4-FFF2-40B4-BE49-F238E27FC236}">
                  <a16:creationId xmlns:a16="http://schemas.microsoft.com/office/drawing/2014/main" id="{5A1547AC-27F2-EEC8-0D47-454B0B0DD74A}"/>
                </a:ext>
              </a:extLst>
            </p:cNvPr>
            <p:cNvSpPr/>
            <p:nvPr/>
          </p:nvSpPr>
          <p:spPr>
            <a:xfrm rot="16200000" flipH="1">
              <a:off x="5724555" y="7017884"/>
              <a:ext cx="66682" cy="377117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FABBA2B5-BF40-CE15-8FE8-CC96E984C65A}"/>
                </a:ext>
              </a:extLst>
            </p:cNvPr>
            <p:cNvSpPr/>
            <p:nvPr/>
          </p:nvSpPr>
          <p:spPr>
            <a:xfrm>
              <a:off x="5564297" y="6971394"/>
              <a:ext cx="622488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Trees</a:t>
              </a:r>
            </a:p>
          </p:txBody>
        </p:sp>
        <p:sp>
          <p:nvSpPr>
            <p:cNvPr id="170" name="Left Brace 169">
              <a:extLst>
                <a:ext uri="{FF2B5EF4-FFF2-40B4-BE49-F238E27FC236}">
                  <a16:creationId xmlns:a16="http://schemas.microsoft.com/office/drawing/2014/main" id="{B8F2F843-F091-3B5B-4792-3829C1E8566B}"/>
                </a:ext>
              </a:extLst>
            </p:cNvPr>
            <p:cNvSpPr/>
            <p:nvPr/>
          </p:nvSpPr>
          <p:spPr>
            <a:xfrm rot="16200000">
              <a:off x="5989790" y="7188903"/>
              <a:ext cx="45719" cy="863762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E59FB5F5-0266-06DD-25FB-684EB4772A73}"/>
                </a:ext>
              </a:extLst>
            </p:cNvPr>
            <p:cNvSpPr/>
            <p:nvPr/>
          </p:nvSpPr>
          <p:spPr>
            <a:xfrm>
              <a:off x="5797092" y="7627583"/>
              <a:ext cx="510487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Flowers</a:t>
              </a: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5247824F-32B7-52DC-B4D6-6F89003A4E29}"/>
                </a:ext>
              </a:extLst>
            </p:cNvPr>
            <p:cNvSpPr/>
            <p:nvPr/>
          </p:nvSpPr>
          <p:spPr>
            <a:xfrm rot="5400000">
              <a:off x="6412522" y="7281203"/>
              <a:ext cx="469614" cy="18517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9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Ratio </a:t>
              </a:r>
              <a:endParaRPr lang="en-GB" sz="9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0E96AA85-E456-678D-FC00-76A89D1979F6}"/>
                </a:ext>
              </a:extLst>
            </p:cNvPr>
            <p:cNvSpPr/>
            <p:nvPr/>
          </p:nvSpPr>
          <p:spPr>
            <a:xfrm rot="5400000">
              <a:off x="6333661" y="8110887"/>
              <a:ext cx="594765" cy="18517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9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Fraction</a:t>
              </a:r>
              <a:endPara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CB80C5B1-C65A-3691-9F39-C70DBEAF27E8}"/>
                </a:ext>
              </a:extLst>
            </p:cNvPr>
            <p:cNvGrpSpPr/>
            <p:nvPr/>
          </p:nvGrpSpPr>
          <p:grpSpPr>
            <a:xfrm>
              <a:off x="4456401" y="8059044"/>
              <a:ext cx="1204198" cy="518872"/>
              <a:chOff x="4406401" y="7742052"/>
              <a:chExt cx="1204198" cy="518872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2" name="Rectangle 191">
                    <a:extLst>
                      <a:ext uri="{FF2B5EF4-FFF2-40B4-BE49-F238E27FC236}">
                        <a16:creationId xmlns:a16="http://schemas.microsoft.com/office/drawing/2014/main" id="{800F56E4-4EEB-5D51-084A-C83D4524903C}"/>
                      </a:ext>
                    </a:extLst>
                  </p:cNvPr>
                  <p:cNvSpPr/>
                  <p:nvPr/>
                </p:nvSpPr>
                <p:spPr>
                  <a:xfrm>
                    <a:off x="4632531" y="7753221"/>
                    <a:ext cx="754813" cy="507703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GB" sz="200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</m:ctrlPr>
                            </m:fPr>
                            <m:num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              </m:t>
                              </m:r>
                            </m:num>
                            <m:den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</m:t>
                              </m:r>
                            </m:den>
                          </m:f>
                        </m:oMath>
                      </m:oMathPara>
                    </a14:m>
                    <a:endParaRPr lang="en-GB" sz="2000" dirty="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mc:Choice>
            <mc:Fallback xmlns="">
              <p:sp>
                <p:nvSpPr>
                  <p:cNvPr id="192" name="Rectangle 191">
                    <a:extLst>
                      <a:ext uri="{FF2B5EF4-FFF2-40B4-BE49-F238E27FC236}">
                        <a16:creationId xmlns:a16="http://schemas.microsoft.com/office/drawing/2014/main" id="{800F56E4-4EEB-5D51-084A-C83D4524903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32531" y="7753221"/>
                    <a:ext cx="754813" cy="507703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7143" r="-64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AC3EA95C-31B3-0451-BF55-99DAEC40059A}"/>
                  </a:ext>
                </a:extLst>
              </p:cNvPr>
              <p:cNvSpPr/>
              <p:nvPr/>
            </p:nvSpPr>
            <p:spPr>
              <a:xfrm>
                <a:off x="4482936" y="7938220"/>
                <a:ext cx="99025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Total number of parts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797409C1-BAC9-251B-853B-EAAF2A4FDDEC}"/>
                  </a:ext>
                </a:extLst>
              </p:cNvPr>
              <p:cNvSpPr/>
              <p:nvPr/>
            </p:nvSpPr>
            <p:spPr>
              <a:xfrm>
                <a:off x="4406401" y="7742052"/>
                <a:ext cx="120419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Number of parts of in group</a:t>
                </a:r>
              </a:p>
            </p:txBody>
          </p:sp>
        </p:grpSp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EAFB33EF-AC23-1C68-C4C7-723D02D4068D}"/>
                </a:ext>
              </a:extLst>
            </p:cNvPr>
            <p:cNvGrpSpPr/>
            <p:nvPr/>
          </p:nvGrpSpPr>
          <p:grpSpPr>
            <a:xfrm>
              <a:off x="5636591" y="8085598"/>
              <a:ext cx="1434972" cy="569794"/>
              <a:chOff x="4632531" y="7753221"/>
              <a:chExt cx="1434972" cy="507703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9" name="Rectangle 188">
                    <a:extLst>
                      <a:ext uri="{FF2B5EF4-FFF2-40B4-BE49-F238E27FC236}">
                        <a16:creationId xmlns:a16="http://schemas.microsoft.com/office/drawing/2014/main" id="{33C0D305-032B-F649-3BDB-4A05E182F869}"/>
                      </a:ext>
                    </a:extLst>
                  </p:cNvPr>
                  <p:cNvSpPr/>
                  <p:nvPr/>
                </p:nvSpPr>
                <p:spPr>
                  <a:xfrm>
                    <a:off x="4632531" y="7753221"/>
                    <a:ext cx="754813" cy="507703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GB" sz="200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</m:ctrlPr>
                            </m:fPr>
                            <m:num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</m:t>
                              </m:r>
                            </m:num>
                            <m:den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</m:t>
                              </m:r>
                            </m:den>
                          </m:f>
                        </m:oMath>
                      </m:oMathPara>
                    </a14:m>
                    <a:endParaRPr lang="en-GB" sz="200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mc:Choice>
            <mc:Fallback xmlns="">
              <p:sp>
                <p:nvSpPr>
                  <p:cNvPr id="189" name="Rectangle 188">
                    <a:extLst>
                      <a:ext uri="{FF2B5EF4-FFF2-40B4-BE49-F238E27FC236}">
                        <a16:creationId xmlns:a16="http://schemas.microsoft.com/office/drawing/2014/main" id="{33C0D305-032B-F649-3BDB-4A05E182F86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32531" y="7753221"/>
                    <a:ext cx="754813" cy="507703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6C3ABEE6-8656-0E3A-C339-30037ED7FF9F}"/>
                  </a:ext>
                </a:extLst>
              </p:cNvPr>
              <p:cNvSpPr/>
              <p:nvPr/>
            </p:nvSpPr>
            <p:spPr>
              <a:xfrm>
                <a:off x="4849955" y="7933188"/>
                <a:ext cx="99025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10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A5F04CDC-78C4-9401-1C55-1B95BE17C356}"/>
                  </a:ext>
                </a:extLst>
              </p:cNvPr>
              <p:cNvSpPr/>
              <p:nvPr/>
            </p:nvSpPr>
            <p:spPr>
              <a:xfrm>
                <a:off x="4863305" y="7757121"/>
                <a:ext cx="120419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</a:t>
                </a:r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5A6EF4C1-0D51-5798-5ECE-6FB9B352CD7B}"/>
                </a:ext>
              </a:extLst>
            </p:cNvPr>
            <p:cNvSpPr/>
            <p:nvPr/>
          </p:nvSpPr>
          <p:spPr>
            <a:xfrm>
              <a:off x="5679636" y="7836217"/>
              <a:ext cx="1036972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Fraction of trees</a:t>
              </a:r>
            </a:p>
          </p:txBody>
        </p:sp>
        <p:cxnSp>
          <p:nvCxnSpPr>
            <p:cNvPr id="177" name="Curved Connector 381">
              <a:extLst>
                <a:ext uri="{FF2B5EF4-FFF2-40B4-BE49-F238E27FC236}">
                  <a16:creationId xmlns:a16="http://schemas.microsoft.com/office/drawing/2014/main" id="{25DB59EE-F637-F11C-A068-DF6A56111166}"/>
                </a:ext>
              </a:extLst>
            </p:cNvPr>
            <p:cNvCxnSpPr/>
            <p:nvPr/>
          </p:nvCxnSpPr>
          <p:spPr>
            <a:xfrm rot="5400000" flipH="1" flipV="1">
              <a:off x="5677676" y="8276239"/>
              <a:ext cx="55728" cy="360711"/>
            </a:xfrm>
            <a:prstGeom prst="curvedConnector4">
              <a:avLst>
                <a:gd name="adj1" fmla="val -136736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Curved Connector 383">
              <a:extLst>
                <a:ext uri="{FF2B5EF4-FFF2-40B4-BE49-F238E27FC236}">
                  <a16:creationId xmlns:a16="http://schemas.microsoft.com/office/drawing/2014/main" id="{877879B3-65A3-0129-77C2-4EF6E687D53F}"/>
                </a:ext>
              </a:extLst>
            </p:cNvPr>
            <p:cNvCxnSpPr/>
            <p:nvPr/>
          </p:nvCxnSpPr>
          <p:spPr>
            <a:xfrm rot="5400000" flipH="1" flipV="1">
              <a:off x="5710200" y="7981331"/>
              <a:ext cx="55728" cy="360711"/>
            </a:xfrm>
            <a:prstGeom prst="curvedConnector4">
              <a:avLst>
                <a:gd name="adj1" fmla="val 291306"/>
                <a:gd name="adj2" fmla="val 92456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F079632B-273E-264A-215C-7016725A05C4}"/>
                </a:ext>
              </a:extLst>
            </p:cNvPr>
            <p:cNvSpPr/>
            <p:nvPr/>
          </p:nvSpPr>
          <p:spPr>
            <a:xfrm>
              <a:off x="4425186" y="7652401"/>
              <a:ext cx="1375710" cy="253916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There are 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3</a:t>
              </a:r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parts for trees</a:t>
              </a: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CDDD226D-EC2F-D306-2F81-8D05C6E075F8}"/>
                </a:ext>
              </a:extLst>
            </p:cNvPr>
            <p:cNvSpPr/>
            <p:nvPr/>
          </p:nvSpPr>
          <p:spPr>
            <a:xfrm>
              <a:off x="5419049" y="8625120"/>
              <a:ext cx="1306915" cy="21544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8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Tree parts </a:t>
              </a:r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3 +</a:t>
              </a:r>
              <a:r>
                <a:rPr lang="en-GB" sz="8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Flower parts </a:t>
              </a:r>
              <a:r>
                <a:rPr lang="en-GB" sz="8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7 = 10</a:t>
              </a: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8D542F3C-7483-BAC3-4C5B-D05444DE94BC}"/>
                </a:ext>
              </a:extLst>
            </p:cNvPr>
            <p:cNvSpPr/>
            <p:nvPr/>
          </p:nvSpPr>
          <p:spPr>
            <a:xfrm>
              <a:off x="4418717" y="8990636"/>
              <a:ext cx="2381723" cy="858528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74F7E772-BFA5-9343-E0B4-47AAFE767146}"/>
                </a:ext>
              </a:extLst>
            </p:cNvPr>
            <p:cNvSpPr txBox="1"/>
            <p:nvPr/>
          </p:nvSpPr>
          <p:spPr>
            <a:xfrm>
              <a:off x="4405405" y="8978986"/>
              <a:ext cx="47597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Pi </a:t>
              </a:r>
              <a:r>
                <a:rPr lang="en-GB" sz="1400" b="1" u="sng">
                  <a:latin typeface="Calibri" panose="020F0502020204030204" pitchFamily="34" charset="0"/>
                  <a:ea typeface="A little sunshine" panose="02000603000000000000" pitchFamily="2" charset="0"/>
                  <a:cs typeface="Calibri" panose="020F0502020204030204" pitchFamily="34" charset="0"/>
                </a:rPr>
                <a:t>∏</a:t>
              </a:r>
              <a:endPara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4B901113-4AEA-099E-885D-2782CD458DAE}"/>
                </a:ext>
              </a:extLst>
            </p:cNvPr>
            <p:cNvSpPr/>
            <p:nvPr/>
          </p:nvSpPr>
          <p:spPr>
            <a:xfrm>
              <a:off x="4742449" y="9149185"/>
              <a:ext cx="607725" cy="607725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26C5EA58-2BD7-111A-A362-AD4F4B5E6601}"/>
                </a:ext>
              </a:extLst>
            </p:cNvPr>
            <p:cNvCxnSpPr>
              <a:stCxn id="183" idx="2"/>
              <a:endCxn id="183" idx="6"/>
            </p:cNvCxnSpPr>
            <p:nvPr/>
          </p:nvCxnSpPr>
          <p:spPr>
            <a:xfrm>
              <a:off x="4742449" y="9453048"/>
              <a:ext cx="607725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D6CF96ED-F369-450F-467A-F5D0C0C3E3AA}"/>
                </a:ext>
              </a:extLst>
            </p:cNvPr>
            <p:cNvSpPr/>
            <p:nvPr/>
          </p:nvSpPr>
          <p:spPr>
            <a:xfrm>
              <a:off x="5178082" y="9056770"/>
              <a:ext cx="805010" cy="253916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Circumference</a:t>
              </a:r>
              <a:endParaRPr lang="en-GB" sz="800" b="1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73AC4564-E440-2390-7D2D-DDC2133A9B5B}"/>
                </a:ext>
              </a:extLst>
            </p:cNvPr>
            <p:cNvSpPr/>
            <p:nvPr/>
          </p:nvSpPr>
          <p:spPr>
            <a:xfrm>
              <a:off x="4728613" y="9250222"/>
              <a:ext cx="645632" cy="253916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Diameter</a:t>
              </a:r>
              <a:endParaRPr lang="en-GB" sz="800" b="1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cxnSp>
          <p:nvCxnSpPr>
            <p:cNvPr id="187" name="Straight Arrow Connector 186">
              <a:extLst>
                <a:ext uri="{FF2B5EF4-FFF2-40B4-BE49-F238E27FC236}">
                  <a16:creationId xmlns:a16="http://schemas.microsoft.com/office/drawing/2014/main" id="{C0DB8270-B877-4B3F-892E-C3B629824159}"/>
                </a:ext>
              </a:extLst>
            </p:cNvPr>
            <p:cNvCxnSpPr/>
            <p:nvPr/>
          </p:nvCxnSpPr>
          <p:spPr>
            <a:xfrm flipH="1">
              <a:off x="5348135" y="9232443"/>
              <a:ext cx="112898" cy="10121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88FD8461-CDA5-056D-5D1D-4259210D862B}"/>
                </a:ext>
              </a:extLst>
            </p:cNvPr>
            <p:cNvSpPr/>
            <p:nvPr/>
          </p:nvSpPr>
          <p:spPr>
            <a:xfrm>
              <a:off x="5649330" y="9263369"/>
              <a:ext cx="1097585" cy="57708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 ratio of a circles circumference to its diameter  </a:t>
              </a:r>
            </a:p>
          </p:txBody>
        </p:sp>
      </p:grpSp>
      <p:sp>
        <p:nvSpPr>
          <p:cNvPr id="208" name="Title 1">
            <a:extLst>
              <a:ext uri="{FF2B5EF4-FFF2-40B4-BE49-F238E27FC236}">
                <a16:creationId xmlns:a16="http://schemas.microsoft.com/office/drawing/2014/main" id="{FA09777B-1E80-4B4D-BEB5-AABD586FBBA6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026421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EA8861-B146-66D5-8A9B-804A546C5F70}"/>
              </a:ext>
            </a:extLst>
          </p:cNvPr>
          <p:cNvSpPr txBox="1"/>
          <p:nvPr/>
        </p:nvSpPr>
        <p:spPr>
          <a:xfrm>
            <a:off x="431515" y="503434"/>
            <a:ext cx="2468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Multiplicative Change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0E2D21-34B8-44A7-0539-DBD78085D190}"/>
              </a:ext>
            </a:extLst>
          </p:cNvPr>
          <p:cNvGraphicFramePr>
            <a:graphicFrameLocks noGrp="1"/>
          </p:cNvGraphicFramePr>
          <p:nvPr/>
        </p:nvGraphicFramePr>
        <p:xfrm>
          <a:off x="403519" y="996056"/>
          <a:ext cx="6050962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9439">
                  <a:extLst>
                    <a:ext uri="{9D8B030D-6E8A-4147-A177-3AD203B41FA5}">
                      <a16:colId xmlns:a16="http://schemas.microsoft.com/office/drawing/2014/main" val="906603767"/>
                    </a:ext>
                  </a:extLst>
                </a:gridCol>
                <a:gridCol w="4741523">
                  <a:extLst>
                    <a:ext uri="{9D8B030D-6E8A-4147-A177-3AD203B41FA5}">
                      <a16:colId xmlns:a16="http://schemas.microsoft.com/office/drawing/2014/main" val="4107681834"/>
                    </a:ext>
                  </a:extLst>
                </a:gridCol>
              </a:tblGrid>
              <a:tr h="12382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Proportion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statement that links two ratios</a:t>
                      </a:r>
                      <a:endParaRPr lang="en-GB" sz="1200" b="1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06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Variable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part that the value can be changed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3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Axes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horizontal and vertical lines that a graph is plotted around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7017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Approximation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an estimate for a value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641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Scale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multiple that increases/ decreases a shape in size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5514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Currency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system of money used in a particular country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554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Conversion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process of changing one variable to another</a:t>
                      </a:r>
                      <a:endParaRPr lang="en-GB" sz="1200" b="1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1770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Scale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comparison of something drawn to its actual size. </a:t>
                      </a:r>
                      <a:endParaRPr lang="en-GB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355975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A35D9AB7-8307-1666-9027-DC45CB3B7B5E}"/>
              </a:ext>
            </a:extLst>
          </p:cNvPr>
          <p:cNvGrpSpPr/>
          <p:nvPr/>
        </p:nvGrpSpPr>
        <p:grpSpPr>
          <a:xfrm>
            <a:off x="403518" y="3933459"/>
            <a:ext cx="6050961" cy="1635134"/>
            <a:chOff x="2183364" y="1160410"/>
            <a:chExt cx="4573544" cy="185754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21A1ADF-C8F4-E4A4-7D25-6B28D959CE5C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14D433C-808F-64B6-4174-32C7179AE288}"/>
                </a:ext>
              </a:extLst>
            </p:cNvPr>
            <p:cNvSpPr txBox="1"/>
            <p:nvPr/>
          </p:nvSpPr>
          <p:spPr>
            <a:xfrm>
              <a:off x="2212143" y="1160410"/>
              <a:ext cx="19734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Direct Proportion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15B211AA-ACC4-69FC-D9B6-9450811AB84F}"/>
              </a:ext>
            </a:extLst>
          </p:cNvPr>
          <p:cNvSpPr/>
          <p:nvPr/>
        </p:nvSpPr>
        <p:spPr>
          <a:xfrm>
            <a:off x="2050747" y="3981189"/>
            <a:ext cx="39433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As one variable changes the other changes at the same rate.</a:t>
            </a:r>
            <a:endParaRPr lang="en-GB" sz="105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B7DD62-77C5-CAB9-FE8A-EF64E6D99FA1}"/>
              </a:ext>
            </a:extLst>
          </p:cNvPr>
          <p:cNvSpPr/>
          <p:nvPr/>
        </p:nvSpPr>
        <p:spPr>
          <a:xfrm>
            <a:off x="2672644" y="4168531"/>
            <a:ext cx="254366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is a multiplicative change</a:t>
            </a:r>
            <a:endParaRPr lang="en-GB" sz="1050" b="1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BAAEBA9-8642-C825-70A5-E195600CA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819" y="4211284"/>
            <a:ext cx="1409558" cy="33720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A862B46-41A7-057F-0FB0-A0043413CCFA}"/>
              </a:ext>
            </a:extLst>
          </p:cNvPr>
          <p:cNvSpPr/>
          <p:nvPr/>
        </p:nvSpPr>
        <p:spPr>
          <a:xfrm>
            <a:off x="2001356" y="4357305"/>
            <a:ext cx="21637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4 cans of pop = £2.40</a:t>
            </a:r>
            <a:endParaRPr lang="en-GB" sz="105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ADA649-2AB3-6207-1E6B-70479291007A}"/>
              </a:ext>
            </a:extLst>
          </p:cNvPr>
          <p:cNvSpPr/>
          <p:nvPr/>
        </p:nvSpPr>
        <p:spPr>
          <a:xfrm>
            <a:off x="2156734" y="4588779"/>
            <a:ext cx="21637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solidFill>
                  <a:srgbClr val="0070C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4 cans of pop = £2.40</a:t>
            </a:r>
            <a:endParaRPr lang="en-GB" sz="1050" dirty="0">
              <a:solidFill>
                <a:srgbClr val="0070C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914A08-5BA3-0248-B92B-0E7F544DD4D8}"/>
              </a:ext>
            </a:extLst>
          </p:cNvPr>
          <p:cNvSpPr/>
          <p:nvPr/>
        </p:nvSpPr>
        <p:spPr>
          <a:xfrm>
            <a:off x="2150779" y="4812057"/>
            <a:ext cx="21637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 cans of pop = £1.20</a:t>
            </a:r>
            <a:endParaRPr lang="en-GB" sz="1050" dirty="0"/>
          </a:p>
        </p:txBody>
      </p:sp>
      <p:sp>
        <p:nvSpPr>
          <p:cNvPr id="23" name="Arrow: Curved Right 22">
            <a:extLst>
              <a:ext uri="{FF2B5EF4-FFF2-40B4-BE49-F238E27FC236}">
                <a16:creationId xmlns:a16="http://schemas.microsoft.com/office/drawing/2014/main" id="{60A98E10-50B2-3BD8-AE08-21BEB69BA918}"/>
              </a:ext>
            </a:extLst>
          </p:cNvPr>
          <p:cNvSpPr/>
          <p:nvPr/>
        </p:nvSpPr>
        <p:spPr>
          <a:xfrm>
            <a:off x="1937258" y="4715444"/>
            <a:ext cx="187179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96F98EC-AE31-FC72-94CD-B868A883C5E0}"/>
              </a:ext>
            </a:extLst>
          </p:cNvPr>
          <p:cNvSpPr/>
          <p:nvPr/>
        </p:nvSpPr>
        <p:spPr>
          <a:xfrm rot="16200000">
            <a:off x="1563110" y="4718832"/>
            <a:ext cx="44966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x 0.5</a:t>
            </a:r>
            <a:endParaRPr lang="en-GB" sz="9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92E5804-51CD-C853-2DCF-5AF3420682BA}"/>
              </a:ext>
            </a:extLst>
          </p:cNvPr>
          <p:cNvSpPr/>
          <p:nvPr/>
        </p:nvSpPr>
        <p:spPr>
          <a:xfrm rot="5400000">
            <a:off x="3565560" y="4755391"/>
            <a:ext cx="44966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0.5</a:t>
            </a:r>
            <a:endParaRPr lang="en-GB" sz="900" dirty="0"/>
          </a:p>
        </p:txBody>
      </p:sp>
      <p:sp>
        <p:nvSpPr>
          <p:cNvPr id="26" name="Arrow: Curved Right 25">
            <a:extLst>
              <a:ext uri="{FF2B5EF4-FFF2-40B4-BE49-F238E27FC236}">
                <a16:creationId xmlns:a16="http://schemas.microsoft.com/office/drawing/2014/main" id="{505AD678-32CB-9DF6-5D27-29CA8FE99BC3}"/>
              </a:ext>
            </a:extLst>
          </p:cNvPr>
          <p:cNvSpPr/>
          <p:nvPr/>
        </p:nvSpPr>
        <p:spPr>
          <a:xfrm flipH="1">
            <a:off x="3505110" y="4729540"/>
            <a:ext cx="187179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DE82CE4-577B-D198-393B-DAD673469332}"/>
              </a:ext>
            </a:extLst>
          </p:cNvPr>
          <p:cNvSpPr/>
          <p:nvPr/>
        </p:nvSpPr>
        <p:spPr>
          <a:xfrm>
            <a:off x="470885" y="5065973"/>
            <a:ext cx="3561698" cy="41549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multiplier is the same 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In the same way that this would be for ratio</a:t>
            </a:r>
            <a:endParaRPr lang="en-GB" sz="105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71AFDEB-215C-852E-C819-7747753F0A73}"/>
              </a:ext>
            </a:extLst>
          </p:cNvPr>
          <p:cNvSpPr/>
          <p:nvPr/>
        </p:nvSpPr>
        <p:spPr>
          <a:xfrm>
            <a:off x="4694228" y="4238812"/>
            <a:ext cx="21637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solidFill>
                  <a:srgbClr val="0070C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4 cans of pop = £2.40</a:t>
            </a:r>
            <a:endParaRPr lang="en-GB" sz="1050" dirty="0">
              <a:solidFill>
                <a:srgbClr val="0070C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47EFD23-0FB5-7E38-2FA0-8A69835B22CE}"/>
              </a:ext>
            </a:extLst>
          </p:cNvPr>
          <p:cNvSpPr/>
          <p:nvPr/>
        </p:nvSpPr>
        <p:spPr>
          <a:xfrm>
            <a:off x="4655347" y="4482456"/>
            <a:ext cx="222048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12 cans of pop = £7.20</a:t>
            </a:r>
            <a:endParaRPr lang="en-GB" sz="1050" dirty="0"/>
          </a:p>
        </p:txBody>
      </p:sp>
      <p:sp>
        <p:nvSpPr>
          <p:cNvPr id="30" name="Arrow: Curved Right 29">
            <a:extLst>
              <a:ext uri="{FF2B5EF4-FFF2-40B4-BE49-F238E27FC236}">
                <a16:creationId xmlns:a16="http://schemas.microsoft.com/office/drawing/2014/main" id="{6DA82714-9CBD-822F-3C70-D10256922361}"/>
              </a:ext>
            </a:extLst>
          </p:cNvPr>
          <p:cNvSpPr/>
          <p:nvPr/>
        </p:nvSpPr>
        <p:spPr>
          <a:xfrm>
            <a:off x="4533533" y="4387804"/>
            <a:ext cx="187179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289E151-9018-DB1B-E251-FE44AB41856C}"/>
              </a:ext>
            </a:extLst>
          </p:cNvPr>
          <p:cNvSpPr/>
          <p:nvPr/>
        </p:nvSpPr>
        <p:spPr>
          <a:xfrm rot="16200000">
            <a:off x="4193283" y="4279678"/>
            <a:ext cx="44966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3</a:t>
            </a:r>
            <a:endParaRPr lang="en-GB" sz="9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88B419F-D0EE-2A5A-0EB4-FECE71C78543}"/>
              </a:ext>
            </a:extLst>
          </p:cNvPr>
          <p:cNvSpPr/>
          <p:nvPr/>
        </p:nvSpPr>
        <p:spPr>
          <a:xfrm rot="5400000">
            <a:off x="5928207" y="4563321"/>
            <a:ext cx="69889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3</a:t>
            </a:r>
            <a:endParaRPr lang="en-GB" sz="900" dirty="0"/>
          </a:p>
        </p:txBody>
      </p:sp>
      <p:sp>
        <p:nvSpPr>
          <p:cNvPr id="33" name="Arrow: Curved Right 32">
            <a:extLst>
              <a:ext uri="{FF2B5EF4-FFF2-40B4-BE49-F238E27FC236}">
                <a16:creationId xmlns:a16="http://schemas.microsoft.com/office/drawing/2014/main" id="{3B286B11-14DC-B309-217B-E375920FEBEF}"/>
              </a:ext>
            </a:extLst>
          </p:cNvPr>
          <p:cNvSpPr/>
          <p:nvPr/>
        </p:nvSpPr>
        <p:spPr>
          <a:xfrm flipH="1">
            <a:off x="6004131" y="4391573"/>
            <a:ext cx="187179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D87F856-7DB2-9276-0E43-59E6976E17A7}"/>
              </a:ext>
            </a:extLst>
          </p:cNvPr>
          <p:cNvSpPr/>
          <p:nvPr/>
        </p:nvSpPr>
        <p:spPr>
          <a:xfrm>
            <a:off x="4099947" y="4803350"/>
            <a:ext cx="2287168" cy="57708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Sometimes this is easiest if you work out how much one unit is worth first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e.g.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can of pop = £0.60</a:t>
            </a:r>
            <a:endParaRPr lang="en-GB" sz="1050" b="1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EC18830-73E8-E228-B2BB-DE57FF25BA86}"/>
              </a:ext>
            </a:extLst>
          </p:cNvPr>
          <p:cNvGrpSpPr/>
          <p:nvPr/>
        </p:nvGrpSpPr>
        <p:grpSpPr>
          <a:xfrm>
            <a:off x="403518" y="5686912"/>
            <a:ext cx="6050961" cy="1857540"/>
            <a:chOff x="2183364" y="1160410"/>
            <a:chExt cx="4573544" cy="185754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D3B984E-EF70-C2CC-4E8B-A516B67AE101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82B6161-21BE-CA32-E0EB-2BDCB2AED1E0}"/>
                </a:ext>
              </a:extLst>
            </p:cNvPr>
            <p:cNvSpPr txBox="1"/>
            <p:nvPr/>
          </p:nvSpPr>
          <p:spPr>
            <a:xfrm>
              <a:off x="2212143" y="1160410"/>
              <a:ext cx="19734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Conversion Graphs</a:t>
              </a:r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53B23C70-9717-9256-E609-1DDBDDEDA5E4}"/>
              </a:ext>
            </a:extLst>
          </p:cNvPr>
          <p:cNvSpPr/>
          <p:nvPr/>
        </p:nvSpPr>
        <p:spPr>
          <a:xfrm>
            <a:off x="2878601" y="5745042"/>
            <a:ext cx="263865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Compare two variables</a:t>
            </a:r>
            <a:endParaRPr lang="en-GB" sz="105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495A74A8-5B21-2979-0465-D357178F27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332" y="5901633"/>
            <a:ext cx="1439056" cy="1531385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C73EBAAB-EFFF-6165-DF7D-CF116D98979F}"/>
              </a:ext>
            </a:extLst>
          </p:cNvPr>
          <p:cNvSpPr/>
          <p:nvPr/>
        </p:nvSpPr>
        <p:spPr>
          <a:xfrm rot="16200000">
            <a:off x="21904" y="6316762"/>
            <a:ext cx="12501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kilometres</a:t>
            </a:r>
            <a:endParaRPr lang="en-GB" sz="11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3D06A01-8F40-C5C1-DCDE-A5C9C044D676}"/>
              </a:ext>
            </a:extLst>
          </p:cNvPr>
          <p:cNvSpPr/>
          <p:nvPr/>
        </p:nvSpPr>
        <p:spPr>
          <a:xfrm>
            <a:off x="1665000" y="7296403"/>
            <a:ext cx="56966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miles</a:t>
            </a:r>
            <a:endParaRPr lang="en-GB" sz="105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49599F2-3F8B-570C-0176-C79E42E09C05}"/>
              </a:ext>
            </a:extLst>
          </p:cNvPr>
          <p:cNvSpPr/>
          <p:nvPr/>
        </p:nvSpPr>
        <p:spPr>
          <a:xfrm>
            <a:off x="403518" y="7143404"/>
            <a:ext cx="1086536" cy="41549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Labelling of both axes is vital</a:t>
            </a:r>
            <a:endParaRPr lang="en-GB" sz="1050" dirty="0"/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570077A-1449-1B8B-0C5D-B68C05112F27}"/>
              </a:ext>
            </a:extLst>
          </p:cNvPr>
          <p:cNvCxnSpPr>
            <a:cxnSpLocks/>
          </p:cNvCxnSpPr>
          <p:nvPr/>
        </p:nvCxnSpPr>
        <p:spPr>
          <a:xfrm flipV="1">
            <a:off x="549518" y="7009757"/>
            <a:ext cx="0" cy="2672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5493D32-D77F-AE4B-D2BD-A6CFF836E1C2}"/>
              </a:ext>
            </a:extLst>
          </p:cNvPr>
          <p:cNvCxnSpPr>
            <a:cxnSpLocks/>
          </p:cNvCxnSpPr>
          <p:nvPr/>
        </p:nvCxnSpPr>
        <p:spPr>
          <a:xfrm>
            <a:off x="1286596" y="7320971"/>
            <a:ext cx="448509" cy="60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3F824D2F-5C36-099B-B38A-2E8B0AE3A42F}"/>
              </a:ext>
            </a:extLst>
          </p:cNvPr>
          <p:cNvSpPr/>
          <p:nvPr/>
        </p:nvSpPr>
        <p:spPr>
          <a:xfrm>
            <a:off x="2808479" y="6122572"/>
            <a:ext cx="3719285" cy="4154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is always a straight line because as one variable increases so does the other at the same rate</a:t>
            </a:r>
            <a:endParaRPr lang="en-GB" sz="1050" dirty="0"/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2F4BAA8E-EC7A-9CFA-8DD9-2AEB3C4FD019}"/>
              </a:ext>
            </a:extLst>
          </p:cNvPr>
          <p:cNvCxnSpPr>
            <a:cxnSpLocks/>
          </p:cNvCxnSpPr>
          <p:nvPr/>
        </p:nvCxnSpPr>
        <p:spPr>
          <a:xfrm flipH="1" flipV="1">
            <a:off x="2021377" y="6365932"/>
            <a:ext cx="93933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30A9CEA2-079D-ABD2-46C3-D6B85C64A5C0}"/>
              </a:ext>
            </a:extLst>
          </p:cNvPr>
          <p:cNvCxnSpPr>
            <a:cxnSpLocks/>
          </p:cNvCxnSpPr>
          <p:nvPr/>
        </p:nvCxnSpPr>
        <p:spPr>
          <a:xfrm flipH="1" flipV="1">
            <a:off x="1887109" y="6694624"/>
            <a:ext cx="983601" cy="260725"/>
          </a:xfrm>
          <a:prstGeom prst="straightConnector1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B60D028D-452B-AF2A-3D91-314F08DE1C4A}"/>
              </a:ext>
            </a:extLst>
          </p:cNvPr>
          <p:cNvSpPr/>
          <p:nvPr/>
        </p:nvSpPr>
        <p:spPr>
          <a:xfrm>
            <a:off x="2808479" y="6622501"/>
            <a:ext cx="3578636" cy="90024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To make conversions between units you need to find the point to compare – then find the associated point by using your graph.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Using a ruler helps for accuracy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Showing your conversion lines help as a “check” for solutions</a:t>
            </a:r>
            <a:endParaRPr lang="en-GB" sz="1050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D69DC844-9D23-15B5-038B-77D5746A96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779" y="8449579"/>
            <a:ext cx="4109970" cy="523083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02F93ACF-6B2E-7FCF-DE0F-595F5581D0E3}"/>
              </a:ext>
            </a:extLst>
          </p:cNvPr>
          <p:cNvGrpSpPr/>
          <p:nvPr/>
        </p:nvGrpSpPr>
        <p:grpSpPr>
          <a:xfrm>
            <a:off x="401081" y="7680976"/>
            <a:ext cx="6050961" cy="1909551"/>
            <a:chOff x="2175813" y="1128282"/>
            <a:chExt cx="4581095" cy="1889668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EF5427F-2BA7-6BF2-96ED-AB3600BEF175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09D7CD6-0905-0732-452E-4F1294280461}"/>
                </a:ext>
              </a:extLst>
            </p:cNvPr>
            <p:cNvSpPr txBox="1"/>
            <p:nvPr/>
          </p:nvSpPr>
          <p:spPr>
            <a:xfrm>
              <a:off x="2175813" y="1128282"/>
              <a:ext cx="35840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Ratio between similar shapes</a:t>
              </a:r>
            </a:p>
          </p:txBody>
        </p:sp>
      </p:grpSp>
      <p:sp>
        <p:nvSpPr>
          <p:cNvPr id="65" name="Isosceles Triangle 64">
            <a:extLst>
              <a:ext uri="{FF2B5EF4-FFF2-40B4-BE49-F238E27FC236}">
                <a16:creationId xmlns:a16="http://schemas.microsoft.com/office/drawing/2014/main" id="{D445820F-F7C9-F13E-EE4B-BF432D33212A}"/>
              </a:ext>
            </a:extLst>
          </p:cNvPr>
          <p:cNvSpPr/>
          <p:nvPr/>
        </p:nvSpPr>
        <p:spPr>
          <a:xfrm>
            <a:off x="598956" y="8028127"/>
            <a:ext cx="780647" cy="398970"/>
          </a:xfrm>
          <a:prstGeom prst="triangle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Isosceles Triangle 65">
            <a:extLst>
              <a:ext uri="{FF2B5EF4-FFF2-40B4-BE49-F238E27FC236}">
                <a16:creationId xmlns:a16="http://schemas.microsoft.com/office/drawing/2014/main" id="{167FA46E-C7E5-BB8A-BFF3-94E559A8C01E}"/>
              </a:ext>
            </a:extLst>
          </p:cNvPr>
          <p:cNvSpPr/>
          <p:nvPr/>
        </p:nvSpPr>
        <p:spPr>
          <a:xfrm>
            <a:off x="1665000" y="8051612"/>
            <a:ext cx="598896" cy="306082"/>
          </a:xfrm>
          <a:prstGeom prst="triangle">
            <a:avLst>
              <a:gd name="adj" fmla="val 0"/>
            </a:avLst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ight Brace 66">
            <a:extLst>
              <a:ext uri="{FF2B5EF4-FFF2-40B4-BE49-F238E27FC236}">
                <a16:creationId xmlns:a16="http://schemas.microsoft.com/office/drawing/2014/main" id="{0634A77F-82CB-BCE9-AA62-C33CC9CB0F3E}"/>
              </a:ext>
            </a:extLst>
          </p:cNvPr>
          <p:cNvSpPr/>
          <p:nvPr/>
        </p:nvSpPr>
        <p:spPr>
          <a:xfrm>
            <a:off x="2398159" y="7986703"/>
            <a:ext cx="153707" cy="46730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A8B6AC0-DCEE-9AD8-4D65-A5B9B04E9994}"/>
              </a:ext>
            </a:extLst>
          </p:cNvPr>
          <p:cNvSpPr/>
          <p:nvPr/>
        </p:nvSpPr>
        <p:spPr>
          <a:xfrm>
            <a:off x="2585322" y="7857229"/>
            <a:ext cx="443415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Angles in similar shapes do not change.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e.g. if a triangle gets bigger the angles can not go above 180</a:t>
            </a:r>
            <a:r>
              <a:rPr lang="en-GB" sz="1050" baseline="300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0</a:t>
            </a:r>
            <a:endParaRPr lang="en-GB" sz="105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AB2AF15-CA42-2682-2F63-2AF4F318F47C}"/>
              </a:ext>
            </a:extLst>
          </p:cNvPr>
          <p:cNvSpPr/>
          <p:nvPr/>
        </p:nvSpPr>
        <p:spPr>
          <a:xfrm>
            <a:off x="937832" y="8793779"/>
            <a:ext cx="37751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Corresponding sides </a:t>
            </a:r>
            <a:endParaRPr lang="en-GB" sz="1050" b="1" baseline="300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6FCDA68-3C62-A16D-4FAD-FF3921EDC777}"/>
              </a:ext>
            </a:extLst>
          </p:cNvPr>
          <p:cNvSpPr/>
          <p:nvPr/>
        </p:nvSpPr>
        <p:spPr>
          <a:xfrm>
            <a:off x="1205077" y="9016070"/>
            <a:ext cx="37751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3m : 4.5m</a:t>
            </a:r>
            <a:endParaRPr lang="en-GB" sz="1050" baseline="30000" dirty="0"/>
          </a:p>
        </p:txBody>
      </p:sp>
      <p:sp>
        <p:nvSpPr>
          <p:cNvPr id="71" name="Arrow: Curved Right 70">
            <a:extLst>
              <a:ext uri="{FF2B5EF4-FFF2-40B4-BE49-F238E27FC236}">
                <a16:creationId xmlns:a16="http://schemas.microsoft.com/office/drawing/2014/main" id="{83CDA4A1-D1BB-C711-F848-E2498361D952}"/>
              </a:ext>
            </a:extLst>
          </p:cNvPr>
          <p:cNvSpPr/>
          <p:nvPr/>
        </p:nvSpPr>
        <p:spPr>
          <a:xfrm>
            <a:off x="1056876" y="9179691"/>
            <a:ext cx="188334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48AC365-3922-BA9E-E2A3-340155CBAD4B}"/>
              </a:ext>
            </a:extLst>
          </p:cNvPr>
          <p:cNvSpPr/>
          <p:nvPr/>
        </p:nvSpPr>
        <p:spPr>
          <a:xfrm>
            <a:off x="1164910" y="9319095"/>
            <a:ext cx="37751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m : 1.5 m</a:t>
            </a:r>
            <a:endParaRPr lang="en-GB" sz="1050" u="sng" baseline="30000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02FDBA8-489E-9FDC-8070-76BB98E90C13}"/>
              </a:ext>
            </a:extLst>
          </p:cNvPr>
          <p:cNvSpPr/>
          <p:nvPr/>
        </p:nvSpPr>
        <p:spPr>
          <a:xfrm rot="16200000">
            <a:off x="685543" y="9105368"/>
            <a:ext cx="45053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÷ 3</a:t>
            </a:r>
            <a:endParaRPr lang="en-GB" sz="9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D8AD4BB-404D-BFA1-3B55-E4C84A5E5724}"/>
              </a:ext>
            </a:extLst>
          </p:cNvPr>
          <p:cNvSpPr/>
          <p:nvPr/>
        </p:nvSpPr>
        <p:spPr>
          <a:xfrm rot="5400000">
            <a:off x="1973398" y="9241300"/>
            <a:ext cx="45053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÷ 3</a:t>
            </a:r>
            <a:endParaRPr lang="en-GB" sz="900" dirty="0"/>
          </a:p>
        </p:txBody>
      </p:sp>
      <p:sp>
        <p:nvSpPr>
          <p:cNvPr id="75" name="Arrow: Curved Right 74">
            <a:extLst>
              <a:ext uri="{FF2B5EF4-FFF2-40B4-BE49-F238E27FC236}">
                <a16:creationId xmlns:a16="http://schemas.microsoft.com/office/drawing/2014/main" id="{E120AA3F-9964-CAE2-DC1E-20F8EFC034A6}"/>
              </a:ext>
            </a:extLst>
          </p:cNvPr>
          <p:cNvSpPr/>
          <p:nvPr/>
        </p:nvSpPr>
        <p:spPr>
          <a:xfrm flipH="1">
            <a:off x="1938695" y="9188985"/>
            <a:ext cx="160237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8A9F60A9-F88E-A479-6658-E4CF2F1B51A8}"/>
              </a:ext>
            </a:extLst>
          </p:cNvPr>
          <p:cNvSpPr/>
          <p:nvPr/>
        </p:nvSpPr>
        <p:spPr>
          <a:xfrm>
            <a:off x="4020537" y="9018683"/>
            <a:ext cx="122694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8m : 12m</a:t>
            </a:r>
            <a:endParaRPr lang="en-GB" sz="1050" baseline="30000" dirty="0"/>
          </a:p>
        </p:txBody>
      </p:sp>
      <p:sp>
        <p:nvSpPr>
          <p:cNvPr id="77" name="Arrow: Curved Right 76">
            <a:extLst>
              <a:ext uri="{FF2B5EF4-FFF2-40B4-BE49-F238E27FC236}">
                <a16:creationId xmlns:a16="http://schemas.microsoft.com/office/drawing/2014/main" id="{935924E6-C226-0645-C714-D2B0C5EBE563}"/>
              </a:ext>
            </a:extLst>
          </p:cNvPr>
          <p:cNvSpPr/>
          <p:nvPr/>
        </p:nvSpPr>
        <p:spPr>
          <a:xfrm rot="10800000">
            <a:off x="4704356" y="9155607"/>
            <a:ext cx="188334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1314A97-2819-F205-E97F-D1E622689D8C}"/>
              </a:ext>
            </a:extLst>
          </p:cNvPr>
          <p:cNvSpPr/>
          <p:nvPr/>
        </p:nvSpPr>
        <p:spPr>
          <a:xfrm>
            <a:off x="3957213" y="9294151"/>
            <a:ext cx="1226951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m : 1.5 m</a:t>
            </a:r>
            <a:endParaRPr lang="en-GB" sz="1050" u="sng" baseline="30000" dirty="0"/>
          </a:p>
        </p:txBody>
      </p:sp>
      <p:sp>
        <p:nvSpPr>
          <p:cNvPr id="79" name="Arrow: Curved Right 78">
            <a:extLst>
              <a:ext uri="{FF2B5EF4-FFF2-40B4-BE49-F238E27FC236}">
                <a16:creationId xmlns:a16="http://schemas.microsoft.com/office/drawing/2014/main" id="{0C0158BF-BB65-38DC-B88C-14BEB3E3193C}"/>
              </a:ext>
            </a:extLst>
          </p:cNvPr>
          <p:cNvSpPr/>
          <p:nvPr/>
        </p:nvSpPr>
        <p:spPr>
          <a:xfrm rot="10800000" flipH="1">
            <a:off x="3825691" y="9169030"/>
            <a:ext cx="160237" cy="23212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2CB1204C-6363-1510-1EE4-53E6B28E946B}"/>
              </a:ext>
            </a:extLst>
          </p:cNvPr>
          <p:cNvSpPr/>
          <p:nvPr/>
        </p:nvSpPr>
        <p:spPr>
          <a:xfrm rot="16200000">
            <a:off x="3440103" y="9120734"/>
            <a:ext cx="45053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8</a:t>
            </a:r>
            <a:endParaRPr lang="en-GB" sz="900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4216A7C-BEF0-A459-42EB-93D312453011}"/>
              </a:ext>
            </a:extLst>
          </p:cNvPr>
          <p:cNvSpPr/>
          <p:nvPr/>
        </p:nvSpPr>
        <p:spPr>
          <a:xfrm rot="5400000">
            <a:off x="4754972" y="9239494"/>
            <a:ext cx="45053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8</a:t>
            </a:r>
            <a:endParaRPr lang="en-GB" sz="900" dirty="0"/>
          </a:p>
        </p:txBody>
      </p:sp>
      <p:sp>
        <p:nvSpPr>
          <p:cNvPr id="82" name="Right Brace 81">
            <a:extLst>
              <a:ext uri="{FF2B5EF4-FFF2-40B4-BE49-F238E27FC236}">
                <a16:creationId xmlns:a16="http://schemas.microsoft.com/office/drawing/2014/main" id="{1F1F56E6-DDDA-9A24-65D1-2E86BC97E986}"/>
              </a:ext>
            </a:extLst>
          </p:cNvPr>
          <p:cNvSpPr/>
          <p:nvPr/>
        </p:nvSpPr>
        <p:spPr>
          <a:xfrm>
            <a:off x="5164164" y="9023030"/>
            <a:ext cx="153707" cy="46730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1F64779-CA0D-EC37-23F8-7DE0273BA05D}"/>
              </a:ext>
            </a:extLst>
          </p:cNvPr>
          <p:cNvSpPr/>
          <p:nvPr/>
        </p:nvSpPr>
        <p:spPr>
          <a:xfrm>
            <a:off x="5310808" y="9003098"/>
            <a:ext cx="1761003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Note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Simplify to the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same ratio</a:t>
            </a:r>
            <a:endParaRPr lang="en-GB" sz="1050" dirty="0"/>
          </a:p>
        </p:txBody>
      </p:sp>
      <p:sp>
        <p:nvSpPr>
          <p:cNvPr id="84" name="Title 1">
            <a:extLst>
              <a:ext uri="{FF2B5EF4-FFF2-40B4-BE49-F238E27FC236}">
                <a16:creationId xmlns:a16="http://schemas.microsoft.com/office/drawing/2014/main" id="{89F188B1-8C7A-49E3-9F50-3428E36EA48D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59553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EF2B80B-7AE6-025D-6A21-CC56A4CD4D8A}"/>
              </a:ext>
            </a:extLst>
          </p:cNvPr>
          <p:cNvGrpSpPr/>
          <p:nvPr/>
        </p:nvGrpSpPr>
        <p:grpSpPr>
          <a:xfrm>
            <a:off x="319008" y="539712"/>
            <a:ext cx="2932192" cy="3994188"/>
            <a:chOff x="2183364" y="1148845"/>
            <a:chExt cx="4573544" cy="186910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EF48059-5BD5-AF71-6EC2-CFCFA6D280F6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46626DC-7586-F7ED-A8C3-1826F0402625}"/>
                </a:ext>
              </a:extLst>
            </p:cNvPr>
            <p:cNvSpPr txBox="1"/>
            <p:nvPr/>
          </p:nvSpPr>
          <p:spPr>
            <a:xfrm>
              <a:off x="2791017" y="1148845"/>
              <a:ext cx="3584008" cy="199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Understand Scale Factor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9365E82A-4DBF-11FD-59E1-ECEC440F4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96" y="914574"/>
            <a:ext cx="2862208" cy="61109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58226B7-A2A9-DF7C-D49F-523B45BC2D5B}"/>
              </a:ext>
            </a:extLst>
          </p:cNvPr>
          <p:cNvSpPr/>
          <p:nvPr/>
        </p:nvSpPr>
        <p:spPr>
          <a:xfrm>
            <a:off x="487171" y="1159865"/>
            <a:ext cx="267545" cy="165869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5EACD54-56F1-A6D2-67E5-AEF00D987C76}"/>
              </a:ext>
            </a:extLst>
          </p:cNvPr>
          <p:cNvSpPr/>
          <p:nvPr/>
        </p:nvSpPr>
        <p:spPr>
          <a:xfrm>
            <a:off x="1471675" y="1091904"/>
            <a:ext cx="319025" cy="178610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0E6112-50FE-9535-8225-7773401BF338}"/>
              </a:ext>
            </a:extLst>
          </p:cNvPr>
          <p:cNvSpPr/>
          <p:nvPr/>
        </p:nvSpPr>
        <p:spPr>
          <a:xfrm>
            <a:off x="290433" y="2344153"/>
            <a:ext cx="291733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Use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corresponding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sides to calculate a scale factor</a:t>
            </a:r>
            <a:endParaRPr lang="en-GB" sz="105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761F8A0-D74F-C82E-9BC9-62F244BA9201}"/>
              </a:ext>
            </a:extLst>
          </p:cNvPr>
          <p:cNvCxnSpPr>
            <a:cxnSpLocks/>
          </p:cNvCxnSpPr>
          <p:nvPr/>
        </p:nvCxnSpPr>
        <p:spPr>
          <a:xfrm>
            <a:off x="656174" y="1701106"/>
            <a:ext cx="9774" cy="12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7612226-0670-47ED-D532-46AF66F015D4}"/>
              </a:ext>
            </a:extLst>
          </p:cNvPr>
          <p:cNvCxnSpPr>
            <a:cxnSpLocks/>
          </p:cNvCxnSpPr>
          <p:nvPr/>
        </p:nvCxnSpPr>
        <p:spPr>
          <a:xfrm>
            <a:off x="758134" y="1185236"/>
            <a:ext cx="668715" cy="157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DBE6D033-8451-7133-6E41-14C13F8874DF}"/>
              </a:ext>
            </a:extLst>
          </p:cNvPr>
          <p:cNvSpPr/>
          <p:nvPr/>
        </p:nvSpPr>
        <p:spPr>
          <a:xfrm>
            <a:off x="964524" y="1654875"/>
            <a:ext cx="896251" cy="23708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 x </a:t>
            </a:r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1.5 </a:t>
            </a:r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= 4.5</a:t>
            </a:r>
            <a:endParaRPr lang="en-GB" sz="9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3339498-57FD-7101-6AEE-A551FE659E1A}"/>
              </a:ext>
            </a:extLst>
          </p:cNvPr>
          <p:cNvSpPr/>
          <p:nvPr/>
        </p:nvSpPr>
        <p:spPr>
          <a:xfrm>
            <a:off x="487171" y="2057064"/>
            <a:ext cx="187596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is a multiplicative change</a:t>
            </a:r>
            <a:endParaRPr lang="en-GB" sz="1050" b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72AD9A-B8B3-3092-1F28-63B08A03C2E5}"/>
              </a:ext>
            </a:extLst>
          </p:cNvPr>
          <p:cNvSpPr/>
          <p:nvPr/>
        </p:nvSpPr>
        <p:spPr>
          <a:xfrm>
            <a:off x="2255409" y="2013449"/>
            <a:ext cx="1173591" cy="379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u="sng">
                <a:latin typeface="A little sunshine" panose="02000603000000000000" pitchFamily="2" charset="0"/>
                <a:ea typeface="A little sunshine" panose="02000603000000000000" pitchFamily="2" charset="0"/>
              </a:rPr>
              <a:t>Missing length</a:t>
            </a:r>
            <a:endParaRPr lang="en-GB" sz="900" u="sng" baseline="30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8 x 1.5 = 12m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979547C-DC81-CE18-B5CB-B445FEB0D4F6}"/>
              </a:ext>
            </a:extLst>
          </p:cNvPr>
          <p:cNvCxnSpPr>
            <a:cxnSpLocks/>
          </p:cNvCxnSpPr>
          <p:nvPr/>
        </p:nvCxnSpPr>
        <p:spPr>
          <a:xfrm>
            <a:off x="2187440" y="1701106"/>
            <a:ext cx="51471" cy="9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C2F75025-ECF3-34CC-5106-474A8831C7C2}"/>
              </a:ext>
            </a:extLst>
          </p:cNvPr>
          <p:cNvSpPr/>
          <p:nvPr/>
        </p:nvSpPr>
        <p:spPr>
          <a:xfrm>
            <a:off x="516490" y="2715716"/>
            <a:ext cx="104243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Scale factor can also be calculated by: </a:t>
            </a: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DC16DA-6E45-9186-E56D-4D46556EB026}"/>
              </a:ext>
            </a:extLst>
          </p:cNvPr>
          <p:cNvSpPr/>
          <p:nvPr/>
        </p:nvSpPr>
        <p:spPr>
          <a:xfrm>
            <a:off x="1502657" y="2967355"/>
            <a:ext cx="187275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Bigger corresponding side</a:t>
            </a:r>
            <a:endParaRPr lang="en-GB" sz="1050" b="1" u="sng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16C1F48-9084-650D-833A-DF0B10975F8C}"/>
              </a:ext>
            </a:extLst>
          </p:cNvPr>
          <p:cNvSpPr/>
          <p:nvPr/>
        </p:nvSpPr>
        <p:spPr>
          <a:xfrm>
            <a:off x="1506600" y="3092946"/>
            <a:ext cx="178942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Smaller corresponding side</a:t>
            </a:r>
            <a:endParaRPr lang="en-GB" sz="1050" b="1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58959A6-EF7E-0D8A-EA62-96B294EF07DC}"/>
              </a:ext>
            </a:extLst>
          </p:cNvPr>
          <p:cNvSpPr/>
          <p:nvPr/>
        </p:nvSpPr>
        <p:spPr>
          <a:xfrm>
            <a:off x="516490" y="3684659"/>
            <a:ext cx="1183658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Small corresponding side</a:t>
            </a:r>
            <a:endParaRPr lang="en-GB" sz="105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DAD46C3-DDD7-8E55-BB87-2D6FFB28948C}"/>
              </a:ext>
            </a:extLst>
          </p:cNvPr>
          <p:cNvSpPr/>
          <p:nvPr/>
        </p:nvSpPr>
        <p:spPr>
          <a:xfrm>
            <a:off x="2075764" y="3610579"/>
            <a:ext cx="108571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Big corresponding side</a:t>
            </a:r>
            <a:endParaRPr lang="en-GB" sz="1100" dirty="0"/>
          </a:p>
        </p:txBody>
      </p:sp>
      <p:sp>
        <p:nvSpPr>
          <p:cNvPr id="22" name="Arrow: Curved Right 21">
            <a:extLst>
              <a:ext uri="{FF2B5EF4-FFF2-40B4-BE49-F238E27FC236}">
                <a16:creationId xmlns:a16="http://schemas.microsoft.com/office/drawing/2014/main" id="{B1444EA4-21D4-ECE8-4DE1-495F94E1AF54}"/>
              </a:ext>
            </a:extLst>
          </p:cNvPr>
          <p:cNvSpPr/>
          <p:nvPr/>
        </p:nvSpPr>
        <p:spPr>
          <a:xfrm rot="16200000" flipH="1">
            <a:off x="1576175" y="3240130"/>
            <a:ext cx="130284" cy="90495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Arrow: Curved Right 22">
            <a:extLst>
              <a:ext uri="{FF2B5EF4-FFF2-40B4-BE49-F238E27FC236}">
                <a16:creationId xmlns:a16="http://schemas.microsoft.com/office/drawing/2014/main" id="{D6204E41-A5E1-FFFD-3037-22C1CB107316}"/>
              </a:ext>
            </a:extLst>
          </p:cNvPr>
          <p:cNvSpPr/>
          <p:nvPr/>
        </p:nvSpPr>
        <p:spPr>
          <a:xfrm rot="5400000" flipH="1">
            <a:off x="1566172" y="3774006"/>
            <a:ext cx="161725" cy="904954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D97CF9-D69B-C5D0-FEB7-C1BA7BC96FC3}"/>
              </a:ext>
            </a:extLst>
          </p:cNvPr>
          <p:cNvSpPr/>
          <p:nvPr/>
        </p:nvSpPr>
        <p:spPr>
          <a:xfrm>
            <a:off x="1480330" y="4304361"/>
            <a:ext cx="595434" cy="23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÷ </a:t>
            </a:r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SF</a:t>
            </a:r>
            <a:endParaRPr lang="en-GB" sz="9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7CEDED-FD15-7B5C-7E05-468FB7F2F730}"/>
              </a:ext>
            </a:extLst>
          </p:cNvPr>
          <p:cNvSpPr/>
          <p:nvPr/>
        </p:nvSpPr>
        <p:spPr>
          <a:xfrm>
            <a:off x="1468384" y="3613283"/>
            <a:ext cx="595434" cy="23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</a:t>
            </a:r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SF</a:t>
            </a:r>
            <a:endParaRPr lang="en-GB" sz="900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9920810-C5B2-CFB8-DA36-D8B61781B214}"/>
              </a:ext>
            </a:extLst>
          </p:cNvPr>
          <p:cNvGrpSpPr/>
          <p:nvPr/>
        </p:nvGrpSpPr>
        <p:grpSpPr>
          <a:xfrm>
            <a:off x="3448682" y="539712"/>
            <a:ext cx="3049721" cy="4001730"/>
            <a:chOff x="2175811" y="1147750"/>
            <a:chExt cx="4581097" cy="187020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B390DB2-DAA2-97B8-F2A7-371DFDFA9560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D8678AE-88A4-F5E4-6AC1-628C8BD340EF}"/>
                </a:ext>
              </a:extLst>
            </p:cNvPr>
            <p:cNvSpPr txBox="1"/>
            <p:nvPr/>
          </p:nvSpPr>
          <p:spPr>
            <a:xfrm>
              <a:off x="2175811" y="1147750"/>
              <a:ext cx="4581095" cy="199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Draw and interpret scale diagrams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9E1141A5-C302-F481-E248-B99089C5069F}"/>
              </a:ext>
            </a:extLst>
          </p:cNvPr>
          <p:cNvSpPr/>
          <p:nvPr/>
        </p:nvSpPr>
        <p:spPr>
          <a:xfrm>
            <a:off x="3539214" y="906893"/>
            <a:ext cx="2906687" cy="25391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picture of a car is drawn with a scale of 1:30</a:t>
            </a: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Speech Bubble: Oval 32">
            <a:extLst>
              <a:ext uri="{FF2B5EF4-FFF2-40B4-BE49-F238E27FC236}">
                <a16:creationId xmlns:a16="http://schemas.microsoft.com/office/drawing/2014/main" id="{9A82C05A-3C0E-32C5-5961-89B6B5E4205A}"/>
              </a:ext>
            </a:extLst>
          </p:cNvPr>
          <p:cNvSpPr/>
          <p:nvPr/>
        </p:nvSpPr>
        <p:spPr>
          <a:xfrm>
            <a:off x="3832930" y="1536345"/>
            <a:ext cx="2204572" cy="567115"/>
          </a:xfrm>
          <a:prstGeom prst="wedgeEllipseCallout">
            <a:avLst>
              <a:gd name="adj1" fmla="val -52141"/>
              <a:gd name="adj2" fmla="val 56497"/>
            </a:avLst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758A8EA-4D46-068E-5FFF-281C0565BE4B}"/>
              </a:ext>
            </a:extLst>
          </p:cNvPr>
          <p:cNvSpPr/>
          <p:nvPr/>
        </p:nvSpPr>
        <p:spPr>
          <a:xfrm>
            <a:off x="4091779" y="1585826"/>
            <a:ext cx="17635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For every 1cm on my image is 30cm in real life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3B3A6DD-68B7-8E7E-0831-578C347B6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7259" y="2291130"/>
            <a:ext cx="698643" cy="370091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A3C955C9-96CF-B410-17DE-3E98D5BFC324}"/>
              </a:ext>
            </a:extLst>
          </p:cNvPr>
          <p:cNvSpPr/>
          <p:nvPr/>
        </p:nvSpPr>
        <p:spPr>
          <a:xfrm>
            <a:off x="4563002" y="2583158"/>
            <a:ext cx="1184257" cy="57708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Image : Real life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 1cm :  30cm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10cm :  300cm</a:t>
            </a:r>
            <a:endParaRPr lang="en-GB" sz="105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2EAB7E-1930-F5BD-B714-293947354B13}"/>
              </a:ext>
            </a:extLst>
          </p:cNvPr>
          <p:cNvSpPr/>
          <p:nvPr/>
        </p:nvSpPr>
        <p:spPr>
          <a:xfrm>
            <a:off x="3487337" y="2363113"/>
            <a:ext cx="1691704" cy="2539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car image is 10cm</a:t>
            </a:r>
            <a:endParaRPr lang="en-GB" sz="1050" b="1" dirty="0"/>
          </a:p>
        </p:txBody>
      </p:sp>
      <p:sp>
        <p:nvSpPr>
          <p:cNvPr id="39" name="Arrow: Curved Right 38">
            <a:extLst>
              <a:ext uri="{FF2B5EF4-FFF2-40B4-BE49-F238E27FC236}">
                <a16:creationId xmlns:a16="http://schemas.microsoft.com/office/drawing/2014/main" id="{3D28C83E-EC9D-1CD7-A662-B7A2E823BC48}"/>
              </a:ext>
            </a:extLst>
          </p:cNvPr>
          <p:cNvSpPr/>
          <p:nvPr/>
        </p:nvSpPr>
        <p:spPr>
          <a:xfrm>
            <a:off x="4419070" y="2719047"/>
            <a:ext cx="129771" cy="322316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Arrow: Curved Right 39">
            <a:extLst>
              <a:ext uri="{FF2B5EF4-FFF2-40B4-BE49-F238E27FC236}">
                <a16:creationId xmlns:a16="http://schemas.microsoft.com/office/drawing/2014/main" id="{4499DE0A-9A92-A75B-7889-ECEF1EA696E3}"/>
              </a:ext>
            </a:extLst>
          </p:cNvPr>
          <p:cNvSpPr/>
          <p:nvPr/>
        </p:nvSpPr>
        <p:spPr>
          <a:xfrm flipH="1">
            <a:off x="5538442" y="2726221"/>
            <a:ext cx="129771" cy="322316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29F423F-6870-CE55-0F9A-EAAAB5CF5EA9}"/>
              </a:ext>
            </a:extLst>
          </p:cNvPr>
          <p:cNvSpPr/>
          <p:nvPr/>
        </p:nvSpPr>
        <p:spPr>
          <a:xfrm rot="16200000">
            <a:off x="4001276" y="2632651"/>
            <a:ext cx="59194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10</a:t>
            </a:r>
            <a:endParaRPr lang="en-GB" sz="9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5CB1327-7538-CC70-2E25-9CAFBCE73F68}"/>
              </a:ext>
            </a:extLst>
          </p:cNvPr>
          <p:cNvSpPr/>
          <p:nvPr/>
        </p:nvSpPr>
        <p:spPr>
          <a:xfrm rot="5400000">
            <a:off x="5494637" y="2861878"/>
            <a:ext cx="5919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10</a:t>
            </a:r>
            <a:endParaRPr lang="en-GB" sz="900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4EAC0C3-3F90-59A8-094A-A5354B9833D9}"/>
              </a:ext>
            </a:extLst>
          </p:cNvPr>
          <p:cNvSpPr/>
          <p:nvPr/>
        </p:nvSpPr>
        <p:spPr>
          <a:xfrm>
            <a:off x="3480812" y="3448328"/>
            <a:ext cx="1844846" cy="2539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car in real life is 210cm</a:t>
            </a:r>
            <a:endParaRPr lang="en-GB" sz="1050" b="1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71D0244C-A40A-7B11-2057-0D8297801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7892" y="3374204"/>
            <a:ext cx="754883" cy="373668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1049103C-107F-BA63-29CB-BB6973EDF9CD}"/>
              </a:ext>
            </a:extLst>
          </p:cNvPr>
          <p:cNvSpPr/>
          <p:nvPr/>
        </p:nvSpPr>
        <p:spPr>
          <a:xfrm>
            <a:off x="4442091" y="3751468"/>
            <a:ext cx="1184257" cy="57708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Image : Real life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 1cm :  30cm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 7cm :  210 cm</a:t>
            </a:r>
            <a:endParaRPr lang="en-GB" sz="1050" dirty="0"/>
          </a:p>
        </p:txBody>
      </p:sp>
      <p:sp>
        <p:nvSpPr>
          <p:cNvPr id="46" name="Arrow: Curved Right 45">
            <a:extLst>
              <a:ext uri="{FF2B5EF4-FFF2-40B4-BE49-F238E27FC236}">
                <a16:creationId xmlns:a16="http://schemas.microsoft.com/office/drawing/2014/main" id="{259FD90A-C7BE-4112-28A1-AE7559067E9C}"/>
              </a:ext>
            </a:extLst>
          </p:cNvPr>
          <p:cNvSpPr/>
          <p:nvPr/>
        </p:nvSpPr>
        <p:spPr>
          <a:xfrm>
            <a:off x="4333189" y="3878850"/>
            <a:ext cx="129771" cy="322316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Arrow: Curved Right 46">
            <a:extLst>
              <a:ext uri="{FF2B5EF4-FFF2-40B4-BE49-F238E27FC236}">
                <a16:creationId xmlns:a16="http://schemas.microsoft.com/office/drawing/2014/main" id="{DAF0F52C-18D7-3732-B5B3-0169BC852197}"/>
              </a:ext>
            </a:extLst>
          </p:cNvPr>
          <p:cNvSpPr/>
          <p:nvPr/>
        </p:nvSpPr>
        <p:spPr>
          <a:xfrm flipH="1">
            <a:off x="5488121" y="3884705"/>
            <a:ext cx="129771" cy="322316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89D55FC-8C38-C467-BBFC-219AD2778A50}"/>
              </a:ext>
            </a:extLst>
          </p:cNvPr>
          <p:cNvSpPr/>
          <p:nvPr/>
        </p:nvSpPr>
        <p:spPr>
          <a:xfrm rot="16200000">
            <a:off x="3849061" y="3882801"/>
            <a:ext cx="59194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x 7</a:t>
            </a:r>
            <a:endParaRPr lang="en-GB" sz="90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FD50A1C-E40D-8D1C-A149-AAF6A0A1D3D2}"/>
              </a:ext>
            </a:extLst>
          </p:cNvPr>
          <p:cNvSpPr/>
          <p:nvPr/>
        </p:nvSpPr>
        <p:spPr>
          <a:xfrm rot="5400000">
            <a:off x="5603474" y="4095327"/>
            <a:ext cx="5919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x 7</a:t>
            </a:r>
            <a:endParaRPr lang="en-GB" sz="90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28217F28-23CE-E129-66F7-C20196363F70}"/>
              </a:ext>
            </a:extLst>
          </p:cNvPr>
          <p:cNvGrpSpPr/>
          <p:nvPr/>
        </p:nvGrpSpPr>
        <p:grpSpPr>
          <a:xfrm>
            <a:off x="315687" y="4635060"/>
            <a:ext cx="2892075" cy="3302440"/>
            <a:chOff x="2183364" y="1149956"/>
            <a:chExt cx="4573544" cy="1867994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8B87DA2-A3C3-195C-927C-3365BC8FFC1A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31AAF93-16F2-1D2D-E048-097403242A90}"/>
                </a:ext>
              </a:extLst>
            </p:cNvPr>
            <p:cNvSpPr txBox="1"/>
            <p:nvPr/>
          </p:nvSpPr>
          <p:spPr>
            <a:xfrm>
              <a:off x="2411293" y="1149956"/>
              <a:ext cx="4324189" cy="199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Interpret maps with scale factors</a:t>
              </a: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DC5955A4-A16E-B634-E1AC-0B7716C6F812}"/>
              </a:ext>
            </a:extLst>
          </p:cNvPr>
          <p:cNvSpPr/>
          <p:nvPr/>
        </p:nvSpPr>
        <p:spPr>
          <a:xfrm>
            <a:off x="586791" y="5291078"/>
            <a:ext cx="248045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mm	cm            	m	km</a:t>
            </a:r>
            <a:endParaRPr lang="en-GB" sz="900" dirty="0"/>
          </a:p>
        </p:txBody>
      </p:sp>
      <p:sp>
        <p:nvSpPr>
          <p:cNvPr id="54" name="Arrow: Curved Right 53">
            <a:extLst>
              <a:ext uri="{FF2B5EF4-FFF2-40B4-BE49-F238E27FC236}">
                <a16:creationId xmlns:a16="http://schemas.microsoft.com/office/drawing/2014/main" id="{DCBCC10D-C932-33E8-8C07-0D338BC31EBA}"/>
              </a:ext>
            </a:extLst>
          </p:cNvPr>
          <p:cNvSpPr/>
          <p:nvPr/>
        </p:nvSpPr>
        <p:spPr>
          <a:xfrm rot="16200000" flipH="1">
            <a:off x="919216" y="4970424"/>
            <a:ext cx="159204" cy="585489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5" name="Arrow: Curved Right 54">
            <a:extLst>
              <a:ext uri="{FF2B5EF4-FFF2-40B4-BE49-F238E27FC236}">
                <a16:creationId xmlns:a16="http://schemas.microsoft.com/office/drawing/2014/main" id="{DFBA832E-528E-216B-D5E9-3689B0361D64}"/>
              </a:ext>
            </a:extLst>
          </p:cNvPr>
          <p:cNvSpPr/>
          <p:nvPr/>
        </p:nvSpPr>
        <p:spPr>
          <a:xfrm rot="16200000" flipH="1">
            <a:off x="1388259" y="4970425"/>
            <a:ext cx="159204" cy="585489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6" name="Arrow: Curved Right 55">
            <a:extLst>
              <a:ext uri="{FF2B5EF4-FFF2-40B4-BE49-F238E27FC236}">
                <a16:creationId xmlns:a16="http://schemas.microsoft.com/office/drawing/2014/main" id="{1CCB2CCE-B1E2-9E53-A86F-1D6B4DAAC7C7}"/>
              </a:ext>
            </a:extLst>
          </p:cNvPr>
          <p:cNvSpPr/>
          <p:nvPr/>
        </p:nvSpPr>
        <p:spPr>
          <a:xfrm rot="16200000" flipH="1">
            <a:off x="1878386" y="4958629"/>
            <a:ext cx="159204" cy="585489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7" name="Arrow: Curved Right 56">
            <a:extLst>
              <a:ext uri="{FF2B5EF4-FFF2-40B4-BE49-F238E27FC236}">
                <a16:creationId xmlns:a16="http://schemas.microsoft.com/office/drawing/2014/main" id="{A47685A5-F203-7538-C122-CA8676B7FACF}"/>
              </a:ext>
            </a:extLst>
          </p:cNvPr>
          <p:cNvSpPr/>
          <p:nvPr/>
        </p:nvSpPr>
        <p:spPr>
          <a:xfrm rot="5400000" flipH="1">
            <a:off x="1851162" y="5297927"/>
            <a:ext cx="159204" cy="5854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8" name="Arrow: Curved Right 57">
            <a:extLst>
              <a:ext uri="{FF2B5EF4-FFF2-40B4-BE49-F238E27FC236}">
                <a16:creationId xmlns:a16="http://schemas.microsoft.com/office/drawing/2014/main" id="{8EF0B488-6650-1941-E02F-E45523507D76}"/>
              </a:ext>
            </a:extLst>
          </p:cNvPr>
          <p:cNvSpPr/>
          <p:nvPr/>
        </p:nvSpPr>
        <p:spPr>
          <a:xfrm rot="5400000" flipH="1">
            <a:off x="1361039" y="5311143"/>
            <a:ext cx="159204" cy="5854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59" name="Arrow: Curved Right 58">
            <a:extLst>
              <a:ext uri="{FF2B5EF4-FFF2-40B4-BE49-F238E27FC236}">
                <a16:creationId xmlns:a16="http://schemas.microsoft.com/office/drawing/2014/main" id="{62B95A02-84EA-55B7-64E2-001B3D71FEF0}"/>
              </a:ext>
            </a:extLst>
          </p:cNvPr>
          <p:cNvSpPr/>
          <p:nvPr/>
        </p:nvSpPr>
        <p:spPr>
          <a:xfrm rot="5400000" flipH="1">
            <a:off x="870917" y="5311143"/>
            <a:ext cx="159204" cy="5854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>
              <a:solidFill>
                <a:schemeClr val="tx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2C71837-817F-40B6-3B0D-5B9983EE62CA}"/>
              </a:ext>
            </a:extLst>
          </p:cNvPr>
          <p:cNvSpPr/>
          <p:nvPr/>
        </p:nvSpPr>
        <p:spPr>
          <a:xfrm>
            <a:off x="737766" y="5657395"/>
            <a:ext cx="5547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x 10</a:t>
            </a:r>
            <a:endParaRPr lang="en-GB" sz="90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4B1D98F-6891-7DB4-B77D-3BC8D0BAF640}"/>
              </a:ext>
            </a:extLst>
          </p:cNvPr>
          <p:cNvSpPr/>
          <p:nvPr/>
        </p:nvSpPr>
        <p:spPr>
          <a:xfrm>
            <a:off x="1211715" y="5652647"/>
            <a:ext cx="5547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>
                <a:latin typeface="A little sunshine" panose="02000603000000000000" pitchFamily="2" charset="0"/>
                <a:ea typeface="A little sunshine" panose="02000603000000000000" pitchFamily="2" charset="0"/>
              </a:rPr>
              <a:t>x 100</a:t>
            </a:r>
            <a:endParaRPr lang="en-GB" sz="105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FB5D924E-7FC2-A5C7-3638-CD6CCA130075}"/>
              </a:ext>
            </a:extLst>
          </p:cNvPr>
          <p:cNvSpPr/>
          <p:nvPr/>
        </p:nvSpPr>
        <p:spPr>
          <a:xfrm>
            <a:off x="1701838" y="5649437"/>
            <a:ext cx="67794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>
                <a:latin typeface="A little sunshine" panose="02000603000000000000" pitchFamily="2" charset="0"/>
                <a:ea typeface="A little sunshine" panose="02000603000000000000" pitchFamily="2" charset="0"/>
              </a:rPr>
              <a:t>x 1000</a:t>
            </a:r>
            <a:endParaRPr lang="en-GB" sz="105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5AD5FA7-0EC1-5ADA-D358-2F6D6D408536}"/>
              </a:ext>
            </a:extLst>
          </p:cNvPr>
          <p:cNvSpPr/>
          <p:nvPr/>
        </p:nvSpPr>
        <p:spPr>
          <a:xfrm>
            <a:off x="727949" y="4994560"/>
            <a:ext cx="5547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÷ 10</a:t>
            </a:r>
            <a:endParaRPr lang="en-GB" sz="105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0A0EBFF-EB42-ACE6-AF86-60EC044CA2E3}"/>
              </a:ext>
            </a:extLst>
          </p:cNvPr>
          <p:cNvSpPr/>
          <p:nvPr/>
        </p:nvSpPr>
        <p:spPr>
          <a:xfrm>
            <a:off x="1173397" y="4991182"/>
            <a:ext cx="5547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>
                <a:latin typeface="A little sunshine" panose="02000603000000000000" pitchFamily="2" charset="0"/>
                <a:ea typeface="A little sunshine" panose="02000603000000000000" pitchFamily="2" charset="0"/>
              </a:rPr>
              <a:t>÷ 100</a:t>
            </a:r>
            <a:endParaRPr lang="en-GB" sz="105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D92A24A-6BCA-C741-A52D-9DA427B9723D}"/>
              </a:ext>
            </a:extLst>
          </p:cNvPr>
          <p:cNvSpPr/>
          <p:nvPr/>
        </p:nvSpPr>
        <p:spPr>
          <a:xfrm>
            <a:off x="1626071" y="4984728"/>
            <a:ext cx="63646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>
                <a:latin typeface="A little sunshine" panose="02000603000000000000" pitchFamily="2" charset="0"/>
                <a:ea typeface="A little sunshine" panose="02000603000000000000" pitchFamily="2" charset="0"/>
              </a:rPr>
              <a:t>÷ 1000</a:t>
            </a:r>
            <a:endParaRPr lang="en-GB" sz="1050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144105AF-E3BF-8943-0D57-ADD7B3C4E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981" y="6120592"/>
            <a:ext cx="915066" cy="228633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416FBD51-F9C3-FC2B-87E4-081DFF99A020}"/>
              </a:ext>
            </a:extLst>
          </p:cNvPr>
          <p:cNvSpPr/>
          <p:nvPr/>
        </p:nvSpPr>
        <p:spPr>
          <a:xfrm>
            <a:off x="1401655" y="5893172"/>
            <a:ext cx="172176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Ratios need to be in the same units</a:t>
            </a:r>
            <a:endParaRPr lang="en-GB" sz="1050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3280CDF-C80A-9389-6C55-257292B60FBB}"/>
              </a:ext>
            </a:extLst>
          </p:cNvPr>
          <p:cNvSpPr/>
          <p:nvPr/>
        </p:nvSpPr>
        <p:spPr>
          <a:xfrm>
            <a:off x="510086" y="6630753"/>
            <a:ext cx="91506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cm : 250m</a:t>
            </a:r>
            <a:endParaRPr lang="en-GB" sz="1050" dirty="0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34DB9773-EA27-48F4-2CFF-FFCFE5C7ED7F}"/>
              </a:ext>
            </a:extLst>
          </p:cNvPr>
          <p:cNvCxnSpPr>
            <a:cxnSpLocks/>
            <a:endCxn id="68" idx="3"/>
          </p:cNvCxnSpPr>
          <p:nvPr/>
        </p:nvCxnSpPr>
        <p:spPr>
          <a:xfrm flipH="1" flipV="1">
            <a:off x="1425152" y="6757711"/>
            <a:ext cx="239869" cy="693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FE39FA1C-8490-246F-9B0A-B2D3193EB1CC}"/>
              </a:ext>
            </a:extLst>
          </p:cNvPr>
          <p:cNvSpPr/>
          <p:nvPr/>
        </p:nvSpPr>
        <p:spPr>
          <a:xfrm>
            <a:off x="1665243" y="6695837"/>
            <a:ext cx="151779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250 x 100 = 25000</a:t>
            </a:r>
            <a:endParaRPr lang="en-GB" sz="900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965F21B-93FA-52B2-0171-DB5B318F7D6D}"/>
              </a:ext>
            </a:extLst>
          </p:cNvPr>
          <p:cNvSpPr/>
          <p:nvPr/>
        </p:nvSpPr>
        <p:spPr>
          <a:xfrm>
            <a:off x="517964" y="6909866"/>
            <a:ext cx="114905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cm : 25000cm</a:t>
            </a:r>
            <a:endParaRPr lang="en-GB" sz="1050" dirty="0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CED84A40-3A9D-BA22-2E3A-C06979AE0C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9780" y="7422224"/>
            <a:ext cx="749878" cy="279245"/>
          </a:xfrm>
          <a:prstGeom prst="rect">
            <a:avLst/>
          </a:prstGeom>
        </p:spPr>
      </p:pic>
      <p:sp>
        <p:nvSpPr>
          <p:cNvPr id="73" name="Speech Bubble: Oval 72">
            <a:extLst>
              <a:ext uri="{FF2B5EF4-FFF2-40B4-BE49-F238E27FC236}">
                <a16:creationId xmlns:a16="http://schemas.microsoft.com/office/drawing/2014/main" id="{900FE1E9-2BC7-9750-0382-5EE4C4027249}"/>
              </a:ext>
            </a:extLst>
          </p:cNvPr>
          <p:cNvSpPr/>
          <p:nvPr/>
        </p:nvSpPr>
        <p:spPr>
          <a:xfrm>
            <a:off x="300697" y="7228203"/>
            <a:ext cx="1979895" cy="515407"/>
          </a:xfrm>
          <a:prstGeom prst="wedgeEllipseCallout">
            <a:avLst>
              <a:gd name="adj1" fmla="val 52736"/>
              <a:gd name="adj2" fmla="val 52801"/>
            </a:avLst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B21523E-E06C-B2BF-2FDB-D51850001A68}"/>
              </a:ext>
            </a:extLst>
          </p:cNvPr>
          <p:cNvSpPr/>
          <p:nvPr/>
        </p:nvSpPr>
        <p:spPr>
          <a:xfrm>
            <a:off x="517460" y="7288515"/>
            <a:ext cx="161379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For every 1cm on my map is 25000cm in real life. </a:t>
            </a:r>
            <a:endParaRPr lang="en-GB" sz="1050" dirty="0"/>
          </a:p>
        </p:txBody>
      </p:sp>
      <p:sp>
        <p:nvSpPr>
          <p:cNvPr id="75" name="Title 1">
            <a:extLst>
              <a:ext uri="{FF2B5EF4-FFF2-40B4-BE49-F238E27FC236}">
                <a16:creationId xmlns:a16="http://schemas.microsoft.com/office/drawing/2014/main" id="{5D160C4C-4FA6-400B-9EF3-44B12594289C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39579167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8DA54F-21B1-9EF3-8466-9C801092251C}"/>
              </a:ext>
            </a:extLst>
          </p:cNvPr>
          <p:cNvSpPr txBox="1"/>
          <p:nvPr/>
        </p:nvSpPr>
        <p:spPr>
          <a:xfrm>
            <a:off x="575353" y="1099335"/>
            <a:ext cx="3720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Multiplying and Dividing Fractions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D8DA12E-604D-B7F3-B8A9-4A135B47217C}"/>
              </a:ext>
            </a:extLst>
          </p:cNvPr>
          <p:cNvGraphicFramePr>
            <a:graphicFrameLocks noGrp="1"/>
          </p:cNvGraphicFramePr>
          <p:nvPr/>
        </p:nvGraphicFramePr>
        <p:xfrm>
          <a:off x="387753" y="1587090"/>
          <a:ext cx="6227732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591">
                  <a:extLst>
                    <a:ext uri="{9D8B030D-6E8A-4147-A177-3AD203B41FA5}">
                      <a16:colId xmlns:a16="http://schemas.microsoft.com/office/drawing/2014/main" val="2753086151"/>
                    </a:ext>
                  </a:extLst>
                </a:gridCol>
                <a:gridCol w="5008141">
                  <a:extLst>
                    <a:ext uri="{9D8B030D-6E8A-4147-A177-3AD203B41FA5}">
                      <a16:colId xmlns:a16="http://schemas.microsoft.com/office/drawing/2014/main" val="119932034"/>
                    </a:ext>
                  </a:extLst>
                </a:gridCol>
              </a:tblGrid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Numerator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number above the line on a fraction. The top number. Represents how many parts are taken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9143287"/>
                  </a:ext>
                </a:extLst>
              </a:tr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Denominator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number below the line on a fraction. The number represent the total number of parts..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033337"/>
                  </a:ext>
                </a:extLst>
              </a:tr>
              <a:tr h="25631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Whole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positive number including zero without any decimal or fractional parts.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463747"/>
                  </a:ext>
                </a:extLst>
              </a:tr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Commutative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an operation is commutative if changing the order does not change the result.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566997"/>
                  </a:ext>
                </a:extLst>
              </a:tr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Unit Fraction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fraction where the numerator is one and denominator a positive integer.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963139"/>
                  </a:ext>
                </a:extLst>
              </a:tr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Non-unit Fraction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fraction where the numerator is larger than one.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185711"/>
                  </a:ext>
                </a:extLst>
              </a:tr>
              <a:tr h="25631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Dividend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amount you want to divide up.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5648554"/>
                  </a:ext>
                </a:extLst>
              </a:tr>
              <a:tr h="25631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Divisor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number that divides another number.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989653"/>
                  </a:ext>
                </a:extLst>
              </a:tr>
              <a:tr h="3160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Quotient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answer after we divide one number by another. e.g. dividend÷ divisor = quotient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209808"/>
                  </a:ext>
                </a:extLst>
              </a:tr>
              <a:tr h="25631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Reciprocal</a:t>
                      </a:r>
                      <a:endParaRPr lang="en-GB" sz="1200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pair of numbers that multiply together to give 1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409915"/>
                  </a:ext>
                </a:extLst>
              </a:tr>
            </a:tbl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69C38D63-E39D-1EAE-E9CA-625D2F9767F1}"/>
              </a:ext>
            </a:extLst>
          </p:cNvPr>
          <p:cNvSpPr/>
          <p:nvPr/>
        </p:nvSpPr>
        <p:spPr>
          <a:xfrm>
            <a:off x="411201" y="5592870"/>
            <a:ext cx="2920396" cy="1968819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D0A3A05-C018-540E-C427-4FE090B9E68D}"/>
              </a:ext>
            </a:extLst>
          </p:cNvPr>
          <p:cNvSpPr txBox="1"/>
          <p:nvPr/>
        </p:nvSpPr>
        <p:spPr>
          <a:xfrm>
            <a:off x="387753" y="5545993"/>
            <a:ext cx="25462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Representing a fraction 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6E423CE-CEC8-87F9-01FE-ADABD4865DB1}"/>
              </a:ext>
            </a:extLst>
          </p:cNvPr>
          <p:cNvGrpSpPr/>
          <p:nvPr/>
        </p:nvGrpSpPr>
        <p:grpSpPr>
          <a:xfrm>
            <a:off x="147015" y="5797772"/>
            <a:ext cx="1713590" cy="451419"/>
            <a:chOff x="-187513" y="3326562"/>
            <a:chExt cx="1412326" cy="45141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5E76FA87-CF8B-3143-2C6C-3FFF1DFEF51B}"/>
                    </a:ext>
                  </a:extLst>
                </p:cNvPr>
                <p:cNvSpPr/>
                <p:nvPr/>
              </p:nvSpPr>
              <p:spPr>
                <a:xfrm>
                  <a:off x="-187513" y="3406997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       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2E4283C7-0877-9E43-9A7F-FE0FC3B8FD9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87513" y="3406997"/>
                  <a:ext cx="1185930" cy="30008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8D60624-DC63-A52B-9C4A-E83D4E11D160}"/>
                </a:ext>
              </a:extLst>
            </p:cNvPr>
            <p:cNvSpPr/>
            <p:nvPr/>
          </p:nvSpPr>
          <p:spPr>
            <a:xfrm>
              <a:off x="100935" y="3326562"/>
              <a:ext cx="1123878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Numerator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A6AF9CB-2C7B-1AF5-2C2E-C3BF1425C20E}"/>
                </a:ext>
              </a:extLst>
            </p:cNvPr>
            <p:cNvSpPr/>
            <p:nvPr/>
          </p:nvSpPr>
          <p:spPr>
            <a:xfrm>
              <a:off x="74868" y="3531760"/>
              <a:ext cx="80337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Denominator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BB91D22-9C2C-9F26-B9B1-F4F7ADB0739D}"/>
              </a:ext>
            </a:extLst>
          </p:cNvPr>
          <p:cNvGrpSpPr/>
          <p:nvPr/>
        </p:nvGrpSpPr>
        <p:grpSpPr>
          <a:xfrm>
            <a:off x="147015" y="6052946"/>
            <a:ext cx="3058972" cy="1182201"/>
            <a:chOff x="-236963" y="3404601"/>
            <a:chExt cx="2529932" cy="1182201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FC600CAF-F7D5-97F7-134F-EDD5A4B177B0}"/>
                </a:ext>
              </a:extLst>
            </p:cNvPr>
            <p:cNvGrpSpPr/>
            <p:nvPr/>
          </p:nvGrpSpPr>
          <p:grpSpPr>
            <a:xfrm>
              <a:off x="-236963" y="3734681"/>
              <a:ext cx="1185930" cy="394778"/>
              <a:chOff x="-356726" y="3326562"/>
              <a:chExt cx="1185930" cy="39477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Rectangle 36">
                    <a:extLst>
                      <a:ext uri="{FF2B5EF4-FFF2-40B4-BE49-F238E27FC236}">
                        <a16:creationId xmlns:a16="http://schemas.microsoft.com/office/drawing/2014/main" id="{D8B77538-E083-1120-FF06-B57B49D9C620}"/>
                      </a:ext>
                    </a:extLst>
                  </p:cNvPr>
                  <p:cNvSpPr/>
                  <p:nvPr/>
                </p:nvSpPr>
                <p:spPr>
                  <a:xfrm>
                    <a:off x="-356726" y="3400619"/>
                    <a:ext cx="1185930" cy="30008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GB" sz="100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</m:ctrlPr>
                            </m:fPr>
                            <m:num>
                              <m:r>
                                <a:rPr lang="en-GB" sz="1000" b="0" i="0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  </m:t>
                              </m:r>
                            </m:num>
                            <m:den>
                              <m:r>
                                <a:rPr lang="en-GB" sz="1000" b="0" i="0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</m:t>
                              </m:r>
                            </m:den>
                          </m:f>
                        </m:oMath>
                      </m:oMathPara>
                    </a14:m>
                    <a:endParaRPr lang="en-GB" sz="100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mc:Choice>
            <mc:Fallback xmlns="">
              <p:sp>
                <p:nvSpPr>
                  <p:cNvPr id="23" name="Rectangle 22">
                    <a:extLst>
                      <a:ext uri="{FF2B5EF4-FFF2-40B4-BE49-F238E27FC236}">
                        <a16:creationId xmlns:a16="http://schemas.microsoft.com/office/drawing/2014/main" id="{2E4283C7-0877-9E43-9A7F-FE0FC3B8FD9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356726" y="3400619"/>
                    <a:ext cx="1185930" cy="30008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31A13AA9-A2F5-F2D1-F45B-B75758F3738A}"/>
                  </a:ext>
                </a:extLst>
              </p:cNvPr>
              <p:cNvSpPr/>
              <p:nvPr/>
            </p:nvSpPr>
            <p:spPr>
              <a:xfrm>
                <a:off x="100936" y="3326562"/>
                <a:ext cx="6090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A5783FB2-1E3A-8883-4CD0-E24F526DA748}"/>
                  </a:ext>
                </a:extLst>
              </p:cNvPr>
              <p:cNvSpPr/>
              <p:nvPr/>
            </p:nvSpPr>
            <p:spPr>
              <a:xfrm>
                <a:off x="111492" y="3475119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D5682D1-B315-040D-C308-E449177AA87D}"/>
                </a:ext>
              </a:extLst>
            </p:cNvPr>
            <p:cNvSpPr/>
            <p:nvPr/>
          </p:nvSpPr>
          <p:spPr>
            <a:xfrm>
              <a:off x="628372" y="4171304"/>
              <a:ext cx="159652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Number of parts to make up the whole Denominator</a:t>
              </a:r>
            </a:p>
          </p:txBody>
        </p:sp>
        <p:sp>
          <p:nvSpPr>
            <p:cNvPr id="32" name="Left Brace 31">
              <a:extLst>
                <a:ext uri="{FF2B5EF4-FFF2-40B4-BE49-F238E27FC236}">
                  <a16:creationId xmlns:a16="http://schemas.microsoft.com/office/drawing/2014/main" id="{ECA421AC-61FA-FAC2-91F5-DDA137152A9B}"/>
                </a:ext>
              </a:extLst>
            </p:cNvPr>
            <p:cNvSpPr/>
            <p:nvPr/>
          </p:nvSpPr>
          <p:spPr>
            <a:xfrm rot="16200000">
              <a:off x="1167970" y="3741685"/>
              <a:ext cx="54014" cy="772873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6CC15AE1-678A-6BC5-4CDC-B862004C9815}"/>
                </a:ext>
              </a:extLst>
            </p:cNvPr>
            <p:cNvCxnSpPr/>
            <p:nvPr/>
          </p:nvCxnSpPr>
          <p:spPr>
            <a:xfrm>
              <a:off x="435835" y="4041338"/>
              <a:ext cx="154747" cy="12729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4530A1B-4D89-6874-46CD-DC484A3A7B9A}"/>
                </a:ext>
              </a:extLst>
            </p:cNvPr>
            <p:cNvSpPr/>
            <p:nvPr/>
          </p:nvSpPr>
          <p:spPr>
            <a:xfrm>
              <a:off x="720473" y="3404601"/>
              <a:ext cx="1572496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Number of parts represented</a:t>
              </a:r>
            </a:p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Numerator</a:t>
              </a:r>
            </a:p>
          </p:txBody>
        </p:sp>
        <p:sp>
          <p:nvSpPr>
            <p:cNvPr id="35" name="Left Brace 34">
              <a:extLst>
                <a:ext uri="{FF2B5EF4-FFF2-40B4-BE49-F238E27FC236}">
                  <a16:creationId xmlns:a16="http://schemas.microsoft.com/office/drawing/2014/main" id="{67E0D4C1-5023-08C6-C094-983E4AF806CA}"/>
                </a:ext>
              </a:extLst>
            </p:cNvPr>
            <p:cNvSpPr/>
            <p:nvPr/>
          </p:nvSpPr>
          <p:spPr>
            <a:xfrm rot="16200000" flipH="1">
              <a:off x="1050165" y="3525825"/>
              <a:ext cx="67448" cy="565288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9D1E8A95-4743-04D1-4044-42463D9B4616}"/>
                </a:ext>
              </a:extLst>
            </p:cNvPr>
            <p:cNvCxnSpPr/>
            <p:nvPr/>
          </p:nvCxnSpPr>
          <p:spPr>
            <a:xfrm flipV="1">
              <a:off x="455934" y="3654585"/>
              <a:ext cx="298226" cy="165034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43EE5D27-253E-F9F6-20D5-3B5C8047A70C}"/>
              </a:ext>
            </a:extLst>
          </p:cNvPr>
          <p:cNvSpPr/>
          <p:nvPr/>
        </p:nvSpPr>
        <p:spPr>
          <a:xfrm>
            <a:off x="365873" y="7251997"/>
            <a:ext cx="27124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ALL PARTS of a fraction are of equal size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7A94E1B5-D00E-D1C2-9BEE-BCBCDB8662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2324" y="6514399"/>
            <a:ext cx="1006945" cy="236928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7C266E0C-1849-E07A-E261-97F1335900FA}"/>
              </a:ext>
            </a:extLst>
          </p:cNvPr>
          <p:cNvSpPr/>
          <p:nvPr/>
        </p:nvSpPr>
        <p:spPr>
          <a:xfrm>
            <a:off x="3464633" y="5607689"/>
            <a:ext cx="3150851" cy="196881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940B175-B7A1-8CFA-9A68-83192D322BFB}"/>
              </a:ext>
            </a:extLst>
          </p:cNvPr>
          <p:cNvSpPr txBox="1"/>
          <p:nvPr/>
        </p:nvSpPr>
        <p:spPr>
          <a:xfrm>
            <a:off x="3410439" y="5592870"/>
            <a:ext cx="31564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Multiplying unit fractions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571C547-0F64-6308-FC55-6E00019157CB}"/>
              </a:ext>
            </a:extLst>
          </p:cNvPr>
          <p:cNvSpPr/>
          <p:nvPr/>
        </p:nvSpPr>
        <p:spPr>
          <a:xfrm>
            <a:off x="4894348" y="6049459"/>
            <a:ext cx="192064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7D10E48-B6C1-D11E-D110-51E4409835AC}"/>
              </a:ext>
            </a:extLst>
          </p:cNvPr>
          <p:cNvGrpSpPr/>
          <p:nvPr/>
        </p:nvGrpSpPr>
        <p:grpSpPr>
          <a:xfrm>
            <a:off x="3393368" y="6040262"/>
            <a:ext cx="2920395" cy="1527475"/>
            <a:chOff x="-114542" y="5270468"/>
            <a:chExt cx="2421024" cy="1277161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E0A07141-40B1-905E-F1CA-E93B9F1A530E}"/>
                </a:ext>
              </a:extLst>
            </p:cNvPr>
            <p:cNvGrpSpPr/>
            <p:nvPr/>
          </p:nvGrpSpPr>
          <p:grpSpPr>
            <a:xfrm>
              <a:off x="-114542" y="5290980"/>
              <a:ext cx="1462298" cy="439749"/>
              <a:chOff x="882247" y="5363622"/>
              <a:chExt cx="1462298" cy="439749"/>
            </a:xfrm>
          </p:grpSpPr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id="{2DF95C21-6E41-57A0-9653-6C17C700A7E7}"/>
                  </a:ext>
                </a:extLst>
              </p:cNvPr>
              <p:cNvGrpSpPr/>
              <p:nvPr/>
            </p:nvGrpSpPr>
            <p:grpSpPr>
              <a:xfrm>
                <a:off x="882247" y="5363622"/>
                <a:ext cx="1185930" cy="427053"/>
                <a:chOff x="882247" y="5363622"/>
                <a:chExt cx="1185930" cy="427053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9" name="Rectangle 68">
                      <a:extLst>
                        <a:ext uri="{FF2B5EF4-FFF2-40B4-BE49-F238E27FC236}">
                          <a16:creationId xmlns:a16="http://schemas.microsoft.com/office/drawing/2014/main" id="{CDACF8FD-6089-93EF-76E8-2C633876BD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2247" y="5456216"/>
                      <a:ext cx="1185930" cy="30008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GB" sz="1000" i="1" smtClean="0">
                                    <a:latin typeface="Cambria Math" panose="02040503050406030204" pitchFamily="18" charset="0"/>
                                    <a:ea typeface="A little sunshine" panose="02000603000000000000" pitchFamily="2" charset="0"/>
                                  </a:rPr>
                                </m:ctrlPr>
                              </m:fPr>
                              <m:num>
                                <m:r>
                                  <a:rPr lang="en-GB" sz="1000" b="0" i="0" smtClean="0">
                                    <a:latin typeface="Cambria Math" panose="02040503050406030204" pitchFamily="18" charset="0"/>
                                    <a:ea typeface="A little sunshine" panose="02000603000000000000" pitchFamily="2" charset="0"/>
                                  </a:rPr>
                                  <m:t>      </m:t>
                                </m:r>
                              </m:num>
                              <m:den>
                                <m:r>
                                  <a:rPr lang="en-GB" sz="1000" b="0" i="0" smtClean="0">
                                    <a:latin typeface="Cambria Math" panose="02040503050406030204" pitchFamily="18" charset="0"/>
                                    <a:ea typeface="A little sunshine" panose="02000603000000000000" pitchFamily="2" charset="0"/>
                                  </a:rPr>
                                  <m:t>    </m:t>
                                </m:r>
                              </m:den>
                            </m:f>
                          </m:oMath>
                        </m:oMathPara>
                      </a14:m>
                      <a:endParaRPr lang="en-GB" sz="100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276" name="Rectangle 275">
                      <a:extLst>
                        <a:ext uri="{FF2B5EF4-FFF2-40B4-BE49-F238E27FC236}">
                          <a16:creationId xmlns:a16="http://schemas.microsoft.com/office/drawing/2014/main" id="{2E4283C7-0877-9E43-9A7F-FE0FC3B8FD9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82247" y="5456216"/>
                      <a:ext cx="1185930" cy="300082"/>
                    </a:xfrm>
                    <a:prstGeom prst="rect">
                      <a:avLst/>
                    </a:prstGeom>
                    <a:blipFill>
                      <a:blip r:embed="rId2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F0FD772A-507F-7185-9ED9-C0A440928B80}"/>
                    </a:ext>
                  </a:extLst>
                </p:cNvPr>
                <p:cNvSpPr/>
                <p:nvPr/>
              </p:nvSpPr>
              <p:spPr>
                <a:xfrm>
                  <a:off x="1324008" y="5544454"/>
                  <a:ext cx="690119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00" b="1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4</a:t>
                  </a:r>
                  <a:endParaRPr lang="en-GB" sz="100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  <p:sp>
              <p:nvSpPr>
                <p:cNvPr id="71" name="Rectangle 70">
                  <a:extLst>
                    <a:ext uri="{FF2B5EF4-FFF2-40B4-BE49-F238E27FC236}">
                      <a16:creationId xmlns:a16="http://schemas.microsoft.com/office/drawing/2014/main" id="{4407FBB9-DF2F-5262-1644-A9DE0107BBC1}"/>
                    </a:ext>
                  </a:extLst>
                </p:cNvPr>
                <p:cNvSpPr/>
                <p:nvPr/>
              </p:nvSpPr>
              <p:spPr>
                <a:xfrm>
                  <a:off x="1326076" y="5363622"/>
                  <a:ext cx="690119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1000" b="1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1</a:t>
                  </a:r>
                  <a:endParaRPr lang="en-GB" sz="100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p:grp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9C9E0009-194A-4E65-ABE1-12995D84A894}"/>
                  </a:ext>
                </a:extLst>
              </p:cNvPr>
              <p:cNvGrpSpPr/>
              <p:nvPr/>
            </p:nvGrpSpPr>
            <p:grpSpPr>
              <a:xfrm>
                <a:off x="1158615" y="5372484"/>
                <a:ext cx="1185930" cy="430887"/>
                <a:chOff x="1181143" y="5357779"/>
                <a:chExt cx="1185930" cy="430887"/>
              </a:xfrm>
            </p:grpSpPr>
            <p:grpSp>
              <p:nvGrpSpPr>
                <p:cNvPr id="64" name="Group 63">
                  <a:extLst>
                    <a:ext uri="{FF2B5EF4-FFF2-40B4-BE49-F238E27FC236}">
                      <a16:creationId xmlns:a16="http://schemas.microsoft.com/office/drawing/2014/main" id="{05DDDBF7-3657-045A-BDB8-53945C1FD9F3}"/>
                    </a:ext>
                  </a:extLst>
                </p:cNvPr>
                <p:cNvGrpSpPr/>
                <p:nvPr/>
              </p:nvGrpSpPr>
              <p:grpSpPr>
                <a:xfrm>
                  <a:off x="1181143" y="5361613"/>
                  <a:ext cx="1185930" cy="427053"/>
                  <a:chOff x="882247" y="5363622"/>
                  <a:chExt cx="1185930" cy="427053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6" name="Rectangle 65">
                        <a:extLst>
                          <a:ext uri="{FF2B5EF4-FFF2-40B4-BE49-F238E27FC236}">
                            <a16:creationId xmlns:a16="http://schemas.microsoft.com/office/drawing/2014/main" id="{572462CE-226F-52F0-1031-8030E09555F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82247" y="5456216"/>
                        <a:ext cx="1185930" cy="300082"/>
                      </a:xfrm>
                      <a:prstGeom prst="rect">
                        <a:avLst/>
                      </a:prstGeom>
                    </p:spPr>
                    <p:txBody>
                      <a:bodyPr wrap="square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00" i="1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00" b="0" i="0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  <m:t>      </m:t>
                                  </m:r>
                                </m:num>
                                <m:den>
                                  <m:r>
                                    <a:rPr lang="en-GB" sz="1000" b="0" i="0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  <m:t>    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GB" sz="1000">
                          <a:latin typeface="A little sunshine" panose="02000603000000000000" pitchFamily="2" charset="0"/>
                          <a:ea typeface="A little sunshine" panose="02000603000000000000" pitchFamily="2" charset="0"/>
                        </a:endParaRPr>
                      </a:p>
                    </p:txBody>
                  </p:sp>
                </mc:Choice>
                <mc:Fallback xmlns="">
                  <p:sp>
                    <p:nvSpPr>
                      <p:cNvPr id="281" name="Rectangle 280">
                        <a:extLst>
                          <a:ext uri="{FF2B5EF4-FFF2-40B4-BE49-F238E27FC236}">
                            <a16:creationId xmlns:a16="http://schemas.microsoft.com/office/drawing/2014/main" id="{2E4283C7-0877-9E43-9A7F-FE0FC3B8FD99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882247" y="5456216"/>
                        <a:ext cx="1185930" cy="300082"/>
                      </a:xfrm>
                      <a:prstGeom prst="rect">
                        <a:avLst/>
                      </a:prstGeom>
                      <a:blipFill>
                        <a:blip r:embed="rId21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7" name="Rectangle 66">
                    <a:extLst>
                      <a:ext uri="{FF2B5EF4-FFF2-40B4-BE49-F238E27FC236}">
                        <a16:creationId xmlns:a16="http://schemas.microsoft.com/office/drawing/2014/main" id="{E583E0F3-7012-FDBE-6B3C-C35FB74DE615}"/>
                      </a:ext>
                    </a:extLst>
                  </p:cNvPr>
                  <p:cNvSpPr/>
                  <p:nvPr/>
                </p:nvSpPr>
                <p:spPr>
                  <a:xfrm>
                    <a:off x="1324008" y="5544454"/>
                    <a:ext cx="690119" cy="246221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GB" sz="1000" b="1">
                        <a:latin typeface="A little sunshine" panose="02000603000000000000" pitchFamily="2" charset="0"/>
                        <a:ea typeface="A little sunshine" panose="02000603000000000000" pitchFamily="2" charset="0"/>
                      </a:rPr>
                      <a:t>3</a:t>
                    </a:r>
                    <a:endParaRPr lang="en-GB" sz="100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  <p:sp>
                <p:nvSpPr>
                  <p:cNvPr id="68" name="Rectangle 67">
                    <a:extLst>
                      <a:ext uri="{FF2B5EF4-FFF2-40B4-BE49-F238E27FC236}">
                        <a16:creationId xmlns:a16="http://schemas.microsoft.com/office/drawing/2014/main" id="{814885A2-89A9-F8E6-6BC0-54C4DCE06202}"/>
                      </a:ext>
                    </a:extLst>
                  </p:cNvPr>
                  <p:cNvSpPr/>
                  <p:nvPr/>
                </p:nvSpPr>
                <p:spPr>
                  <a:xfrm>
                    <a:off x="1326076" y="5363622"/>
                    <a:ext cx="690119" cy="246221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GB" sz="1000" b="1">
                        <a:latin typeface="A little sunshine" panose="02000603000000000000" pitchFamily="2" charset="0"/>
                        <a:ea typeface="A little sunshine" panose="02000603000000000000" pitchFamily="2" charset="0"/>
                      </a:rPr>
                      <a:t>1</a:t>
                    </a:r>
                    <a:endParaRPr lang="en-GB" sz="100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p:grpSp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E8B41524-08A8-C0FD-ACB6-FA7768D90FC0}"/>
                    </a:ext>
                  </a:extLst>
                </p:cNvPr>
                <p:cNvSpPr/>
                <p:nvPr/>
              </p:nvSpPr>
              <p:spPr>
                <a:xfrm>
                  <a:off x="1493365" y="5357779"/>
                  <a:ext cx="26321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x</a:t>
                  </a:r>
                  <a:endParaRPr lang="en-GB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p:grp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97057F07-2ED0-6B37-CC5D-06F0C8658B40}"/>
                </a:ext>
              </a:extLst>
            </p:cNvPr>
            <p:cNvGrpSpPr/>
            <p:nvPr/>
          </p:nvGrpSpPr>
          <p:grpSpPr>
            <a:xfrm>
              <a:off x="254292" y="5727061"/>
              <a:ext cx="1150877" cy="820568"/>
              <a:chOff x="23955" y="5716783"/>
              <a:chExt cx="1150877" cy="820568"/>
            </a:xfrm>
          </p:grpSpPr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CCBE8C97-87F1-52BD-C569-0CB0299B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09553" y="5716783"/>
                <a:ext cx="644536" cy="516482"/>
              </a:xfrm>
              <a:prstGeom prst="rect">
                <a:avLst/>
              </a:prstGeom>
            </p:spPr>
          </p:pic>
          <p:sp>
            <p:nvSpPr>
              <p:cNvPr id="58" name="Left Brace 57">
                <a:extLst>
                  <a:ext uri="{FF2B5EF4-FFF2-40B4-BE49-F238E27FC236}">
                    <a16:creationId xmlns:a16="http://schemas.microsoft.com/office/drawing/2014/main" id="{A409478F-7F34-ECAA-0142-CADB2322AEF2}"/>
                  </a:ext>
                </a:extLst>
              </p:cNvPr>
              <p:cNvSpPr/>
              <p:nvPr/>
            </p:nvSpPr>
            <p:spPr>
              <a:xfrm rot="16200000">
                <a:off x="570863" y="5997501"/>
                <a:ext cx="68368" cy="565288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DB2132F3-EAEA-877E-427E-8A39CCB1020D}"/>
                  </a:ext>
                </a:extLst>
              </p:cNvPr>
              <p:cNvSpPr/>
              <p:nvPr/>
            </p:nvSpPr>
            <p:spPr>
              <a:xfrm>
                <a:off x="484713" y="6306519"/>
                <a:ext cx="69011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</a:t>
                </a:r>
              </a:p>
            </p:txBody>
          </p:sp>
          <p:sp>
            <p:nvSpPr>
              <p:cNvPr id="60" name="Left Brace 59">
                <a:extLst>
                  <a:ext uri="{FF2B5EF4-FFF2-40B4-BE49-F238E27FC236}">
                    <a16:creationId xmlns:a16="http://schemas.microsoft.com/office/drawing/2014/main" id="{24A29093-0D06-31D5-08E4-1C5CA5C03FB5}"/>
                  </a:ext>
                </a:extLst>
              </p:cNvPr>
              <p:cNvSpPr/>
              <p:nvPr/>
            </p:nvSpPr>
            <p:spPr>
              <a:xfrm>
                <a:off x="241155" y="5740033"/>
                <a:ext cx="45719" cy="493232"/>
              </a:xfrm>
              <a:prstGeom prst="lef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BE08D4AC-D231-E6C3-6824-25473812FA8C}"/>
                  </a:ext>
                </a:extLst>
              </p:cNvPr>
              <p:cNvSpPr/>
              <p:nvPr/>
            </p:nvSpPr>
            <p:spPr>
              <a:xfrm>
                <a:off x="23955" y="5856886"/>
                <a:ext cx="69011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7BBDD2D0-754C-4388-E602-217749CC4941}"/>
                    </a:ext>
                  </a:extLst>
                </p:cNvPr>
                <p:cNvSpPr/>
                <p:nvPr/>
              </p:nvSpPr>
              <p:spPr>
                <a:xfrm>
                  <a:off x="643816" y="5370752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id="{2E4283C7-0877-9E43-9A7F-FE0FC3B8FD9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3816" y="5370752"/>
                  <a:ext cx="1185930" cy="300082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FC8B39E-B4B4-1399-ADE8-4E8CA8D8AF79}"/>
                </a:ext>
              </a:extLst>
            </p:cNvPr>
            <p:cNvSpPr/>
            <p:nvPr/>
          </p:nvSpPr>
          <p:spPr>
            <a:xfrm>
              <a:off x="1083989" y="5478545"/>
              <a:ext cx="690119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12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2D9124A-2809-F6B1-5766-AE8B4B3EE2E1}"/>
                </a:ext>
              </a:extLst>
            </p:cNvPr>
            <p:cNvSpPr/>
            <p:nvPr/>
          </p:nvSpPr>
          <p:spPr>
            <a:xfrm>
              <a:off x="834391" y="5328515"/>
              <a:ext cx="2648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=</a:t>
              </a:r>
              <a:endParaRPr lang="en-GB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ECE1C9E-4BB5-919B-6A13-F8A99FF080D7}"/>
                </a:ext>
              </a:extLst>
            </p:cNvPr>
            <p:cNvSpPr/>
            <p:nvPr/>
          </p:nvSpPr>
          <p:spPr>
            <a:xfrm>
              <a:off x="-98164" y="5610885"/>
              <a:ext cx="1920644" cy="2123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Modelled: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2828CAFD-9E33-D6CE-9BBE-5719CFD13425}"/>
                </a:ext>
              </a:extLst>
            </p:cNvPr>
            <p:cNvSpPr/>
            <p:nvPr/>
          </p:nvSpPr>
          <p:spPr>
            <a:xfrm>
              <a:off x="1482892" y="5827845"/>
              <a:ext cx="823590" cy="482512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Total number of parts in the diagram</a:t>
              </a: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43D53A32-8FED-8489-FCB8-C985F29E8154}"/>
                </a:ext>
              </a:extLst>
            </p:cNvPr>
            <p:cNvCxnSpPr/>
            <p:nvPr/>
          </p:nvCxnSpPr>
          <p:spPr>
            <a:xfrm flipH="1" flipV="1">
              <a:off x="1347031" y="5663799"/>
              <a:ext cx="180489" cy="10486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535E3B3-72DC-4C7A-06A0-71250EFD2067}"/>
                </a:ext>
              </a:extLst>
            </p:cNvPr>
            <p:cNvSpPr/>
            <p:nvPr/>
          </p:nvSpPr>
          <p:spPr>
            <a:xfrm>
              <a:off x="1603564" y="5270468"/>
              <a:ext cx="610061" cy="347409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Parts shaded</a:t>
              </a:r>
            </a:p>
          </p:txBody>
        </p: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392554E2-B4AD-6049-6553-E17F47F8BA43}"/>
                </a:ext>
              </a:extLst>
            </p:cNvPr>
            <p:cNvCxnSpPr/>
            <p:nvPr/>
          </p:nvCxnSpPr>
          <p:spPr>
            <a:xfrm flipH="1">
              <a:off x="1301209" y="5396270"/>
              <a:ext cx="15328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6D937F4E-7DC5-E1EF-E00B-9D932B00EF60}"/>
              </a:ext>
            </a:extLst>
          </p:cNvPr>
          <p:cNvSpPr/>
          <p:nvPr/>
        </p:nvSpPr>
        <p:spPr>
          <a:xfrm>
            <a:off x="326304" y="7769269"/>
            <a:ext cx="6289179" cy="1888747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BE9B1AE-7EE4-295F-0299-8579FA04B119}"/>
              </a:ext>
            </a:extLst>
          </p:cNvPr>
          <p:cNvSpPr txBox="1"/>
          <p:nvPr/>
        </p:nvSpPr>
        <p:spPr>
          <a:xfrm>
            <a:off x="296470" y="7739210"/>
            <a:ext cx="4398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Repeated addition = multiplication by an integer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367B8C6E-EADD-2C96-713C-106B9949FED4}"/>
              </a:ext>
            </a:extLst>
          </p:cNvPr>
          <p:cNvGrpSpPr/>
          <p:nvPr/>
        </p:nvGrpSpPr>
        <p:grpSpPr>
          <a:xfrm>
            <a:off x="66904" y="8019179"/>
            <a:ext cx="1652747" cy="496038"/>
            <a:chOff x="1793681" y="3333739"/>
            <a:chExt cx="1185930" cy="49603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Rectangle 86">
                  <a:extLst>
                    <a:ext uri="{FF2B5EF4-FFF2-40B4-BE49-F238E27FC236}">
                      <a16:creationId xmlns:a16="http://schemas.microsoft.com/office/drawing/2014/main" id="{47621F8C-6F6A-D29E-9BA8-5196836FB062}"/>
                    </a:ext>
                  </a:extLst>
                </p:cNvPr>
                <p:cNvSpPr/>
                <p:nvPr/>
              </p:nvSpPr>
              <p:spPr>
                <a:xfrm>
                  <a:off x="1793681" y="3444438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87" name="Rectangle 86">
                  <a:extLst>
                    <a:ext uri="{FF2B5EF4-FFF2-40B4-BE49-F238E27FC236}">
                      <a16:creationId xmlns:a16="http://schemas.microsoft.com/office/drawing/2014/main" id="{47621F8C-6F6A-D29E-9BA8-5196836FB06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93681" y="3444438"/>
                  <a:ext cx="1185930" cy="300082"/>
                </a:xfrm>
                <a:prstGeom prst="rect">
                  <a:avLst/>
                </a:prstGeom>
                <a:blipFill>
                  <a:blip r:embed="rId2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A3398CCC-33A1-B690-00DF-AEED892D44A6}"/>
                </a:ext>
              </a:extLst>
            </p:cNvPr>
            <p:cNvGrpSpPr/>
            <p:nvPr/>
          </p:nvGrpSpPr>
          <p:grpSpPr>
            <a:xfrm>
              <a:off x="2289279" y="3333739"/>
              <a:ext cx="690119" cy="496038"/>
              <a:chOff x="2289279" y="3333739"/>
              <a:chExt cx="690119" cy="496038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2B10A702-BCD1-9D30-393E-9F7B6A1AAFB2}"/>
                  </a:ext>
                </a:extLst>
              </p:cNvPr>
              <p:cNvSpPr/>
              <p:nvPr/>
            </p:nvSpPr>
            <p:spPr>
              <a:xfrm>
                <a:off x="2294757" y="3333739"/>
                <a:ext cx="539831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</a:t>
                </a:r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B501BCE2-C4DF-4AA7-B4C6-864B1DCBFBBF}"/>
                  </a:ext>
                </a:extLst>
              </p:cNvPr>
              <p:cNvSpPr/>
              <p:nvPr/>
            </p:nvSpPr>
            <p:spPr>
              <a:xfrm>
                <a:off x="2289279" y="3583556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</p:grpSp>
      <p:sp>
        <p:nvSpPr>
          <p:cNvPr id="91" name="Rectangle 90">
            <a:extLst>
              <a:ext uri="{FF2B5EF4-FFF2-40B4-BE49-F238E27FC236}">
                <a16:creationId xmlns:a16="http://schemas.microsoft.com/office/drawing/2014/main" id="{D47B84C9-8FFA-4BE8-AEFF-3337379BBFD1}"/>
              </a:ext>
            </a:extLst>
          </p:cNvPr>
          <p:cNvSpPr/>
          <p:nvPr/>
        </p:nvSpPr>
        <p:spPr>
          <a:xfrm>
            <a:off x="387410" y="8056583"/>
            <a:ext cx="9617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4 x</a:t>
            </a:r>
            <a:endParaRPr lang="en-GB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27221E6E-DA15-6BF6-F219-723B3A7B1F07}"/>
              </a:ext>
            </a:extLst>
          </p:cNvPr>
          <p:cNvSpPr/>
          <p:nvPr/>
        </p:nvSpPr>
        <p:spPr>
          <a:xfrm>
            <a:off x="306205" y="8560831"/>
            <a:ext cx="711566" cy="577081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Integer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(Whole number)</a:t>
            </a:r>
          </a:p>
        </p:txBody>
      </p: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C480AD4F-7B47-96B7-1D53-5CC705B5A0D0}"/>
              </a:ext>
            </a:extLst>
          </p:cNvPr>
          <p:cNvCxnSpPr>
            <a:cxnSpLocks/>
            <a:stCxn id="92" idx="0"/>
          </p:cNvCxnSpPr>
          <p:nvPr/>
        </p:nvCxnSpPr>
        <p:spPr>
          <a:xfrm flipH="1" flipV="1">
            <a:off x="544519" y="8295013"/>
            <a:ext cx="117469" cy="2658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1B38005C-6389-460D-58B7-9908C8FD84B8}"/>
              </a:ext>
            </a:extLst>
          </p:cNvPr>
          <p:cNvCxnSpPr>
            <a:cxnSpLocks/>
          </p:cNvCxnSpPr>
          <p:nvPr/>
        </p:nvCxnSpPr>
        <p:spPr>
          <a:xfrm>
            <a:off x="2681863" y="8268982"/>
            <a:ext cx="219516" cy="15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Group 94">
            <a:extLst>
              <a:ext uri="{FF2B5EF4-FFF2-40B4-BE49-F238E27FC236}">
                <a16:creationId xmlns:a16="http://schemas.microsoft.com/office/drawing/2014/main" id="{85DA9150-37EC-9A83-A260-87D35326B704}"/>
              </a:ext>
            </a:extLst>
          </p:cNvPr>
          <p:cNvGrpSpPr/>
          <p:nvPr/>
        </p:nvGrpSpPr>
        <p:grpSpPr>
          <a:xfrm>
            <a:off x="576526" y="8034826"/>
            <a:ext cx="1655937" cy="436143"/>
            <a:chOff x="1900228" y="3363738"/>
            <a:chExt cx="1188220" cy="4361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6" name="Rectangle 95">
                  <a:extLst>
                    <a:ext uri="{FF2B5EF4-FFF2-40B4-BE49-F238E27FC236}">
                      <a16:creationId xmlns:a16="http://schemas.microsoft.com/office/drawing/2014/main" id="{CE6B0BB9-B1A7-8DA8-9ACD-5089655E52AC}"/>
                    </a:ext>
                  </a:extLst>
                </p:cNvPr>
                <p:cNvSpPr/>
                <p:nvPr/>
              </p:nvSpPr>
              <p:spPr>
                <a:xfrm>
                  <a:off x="1900228" y="3460353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96" name="Rectangle 95">
                  <a:extLst>
                    <a:ext uri="{FF2B5EF4-FFF2-40B4-BE49-F238E27FC236}">
                      <a16:creationId xmlns:a16="http://schemas.microsoft.com/office/drawing/2014/main" id="{CE6B0BB9-B1A7-8DA8-9ACD-5089655E52A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00228" y="3460353"/>
                  <a:ext cx="1185930" cy="300082"/>
                </a:xfrm>
                <a:prstGeom prst="rect">
                  <a:avLst/>
                </a:prstGeom>
                <a:blipFill>
                  <a:blip r:embed="rId2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E881C60D-F8EA-F665-EB41-2274DB0562AE}"/>
                </a:ext>
              </a:extLst>
            </p:cNvPr>
            <p:cNvGrpSpPr/>
            <p:nvPr/>
          </p:nvGrpSpPr>
          <p:grpSpPr>
            <a:xfrm>
              <a:off x="2395519" y="3363738"/>
              <a:ext cx="692929" cy="436143"/>
              <a:chOff x="2395519" y="3363738"/>
              <a:chExt cx="692929" cy="436143"/>
            </a:xfrm>
          </p:grpSpPr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D10A1A25-B23B-57DC-0E7C-9B06D71EE2CC}"/>
                  </a:ext>
                </a:extLst>
              </p:cNvPr>
              <p:cNvSpPr/>
              <p:nvPr/>
            </p:nvSpPr>
            <p:spPr>
              <a:xfrm>
                <a:off x="2395519" y="3363738"/>
                <a:ext cx="6090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64479119-703A-D207-658A-7698796C3863}"/>
                  </a:ext>
                </a:extLst>
              </p:cNvPr>
              <p:cNvSpPr/>
              <p:nvPr/>
            </p:nvSpPr>
            <p:spPr>
              <a:xfrm>
                <a:off x="2398329" y="3553660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997B5875-1C5D-350F-2768-51960C04FD78}"/>
              </a:ext>
            </a:extLst>
          </p:cNvPr>
          <p:cNvGrpSpPr/>
          <p:nvPr/>
        </p:nvGrpSpPr>
        <p:grpSpPr>
          <a:xfrm>
            <a:off x="1357473" y="8032427"/>
            <a:ext cx="1652746" cy="436143"/>
            <a:chOff x="1941584" y="3363738"/>
            <a:chExt cx="1185930" cy="4361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Rectangle 100">
                  <a:extLst>
                    <a:ext uri="{FF2B5EF4-FFF2-40B4-BE49-F238E27FC236}">
                      <a16:creationId xmlns:a16="http://schemas.microsoft.com/office/drawing/2014/main" id="{863DC1AD-0C43-B9DF-13F4-EE710ED2ADFB}"/>
                    </a:ext>
                  </a:extLst>
                </p:cNvPr>
                <p:cNvSpPr/>
                <p:nvPr/>
              </p:nvSpPr>
              <p:spPr>
                <a:xfrm>
                  <a:off x="1941584" y="3459918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63" name="Rectangle 62">
                  <a:extLst>
                    <a:ext uri="{FF2B5EF4-FFF2-40B4-BE49-F238E27FC236}">
                      <a16:creationId xmlns:a16="http://schemas.microsoft.com/office/drawing/2014/main" id="{2E4283C7-0877-9E43-9A7F-FE0FC3B8FD9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1584" y="3459918"/>
                  <a:ext cx="1185930" cy="30008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F2C33315-A646-6404-2B23-188219E3FC0C}"/>
                </a:ext>
              </a:extLst>
            </p:cNvPr>
            <p:cNvGrpSpPr/>
            <p:nvPr/>
          </p:nvGrpSpPr>
          <p:grpSpPr>
            <a:xfrm>
              <a:off x="2395519" y="3363738"/>
              <a:ext cx="692929" cy="436143"/>
              <a:chOff x="2395519" y="3363738"/>
              <a:chExt cx="692929" cy="436143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3A5FEB83-862E-7D41-1499-A877F4F53513}"/>
                  </a:ext>
                </a:extLst>
              </p:cNvPr>
              <p:cNvSpPr/>
              <p:nvPr/>
            </p:nvSpPr>
            <p:spPr>
              <a:xfrm>
                <a:off x="2395519" y="3363738"/>
                <a:ext cx="6090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58F92DBA-4399-0C9B-1EA0-E5710802A505}"/>
                  </a:ext>
                </a:extLst>
              </p:cNvPr>
              <p:cNvSpPr/>
              <p:nvPr/>
            </p:nvSpPr>
            <p:spPr>
              <a:xfrm>
                <a:off x="2398329" y="3553660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0BD1B62B-430A-79C6-47B9-E4529738B055}"/>
              </a:ext>
            </a:extLst>
          </p:cNvPr>
          <p:cNvGrpSpPr/>
          <p:nvPr/>
        </p:nvGrpSpPr>
        <p:grpSpPr>
          <a:xfrm>
            <a:off x="1686111" y="8032427"/>
            <a:ext cx="1652746" cy="436143"/>
            <a:chOff x="1941584" y="3363738"/>
            <a:chExt cx="1185930" cy="4361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6" name="Rectangle 105">
                  <a:extLst>
                    <a:ext uri="{FF2B5EF4-FFF2-40B4-BE49-F238E27FC236}">
                      <a16:creationId xmlns:a16="http://schemas.microsoft.com/office/drawing/2014/main" id="{A3CAB762-8470-A3DF-FF46-0E7032F1334B}"/>
                    </a:ext>
                  </a:extLst>
                </p:cNvPr>
                <p:cNvSpPr/>
                <p:nvPr/>
              </p:nvSpPr>
              <p:spPr>
                <a:xfrm>
                  <a:off x="1941584" y="3459918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</m:t>
                            </m:r>
                          </m:num>
                          <m:den>
                            <m:r>
                              <a:rPr lang="en-GB" sz="1000" b="0" i="0" smtClean="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71" name="Rectangle 70">
                  <a:extLst>
                    <a:ext uri="{FF2B5EF4-FFF2-40B4-BE49-F238E27FC236}">
                      <a16:creationId xmlns:a16="http://schemas.microsoft.com/office/drawing/2014/main" id="{2E4283C7-0877-9E43-9A7F-FE0FC3B8FD9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1584" y="3459918"/>
                  <a:ext cx="1185930" cy="30008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BE0AC2D6-ECD3-1A6D-A203-9C0F1A3FC9EF}"/>
                </a:ext>
              </a:extLst>
            </p:cNvPr>
            <p:cNvGrpSpPr/>
            <p:nvPr/>
          </p:nvGrpSpPr>
          <p:grpSpPr>
            <a:xfrm>
              <a:off x="2395519" y="3363738"/>
              <a:ext cx="692929" cy="436143"/>
              <a:chOff x="2395519" y="3363738"/>
              <a:chExt cx="692929" cy="436143"/>
            </a:xfrm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9F1D9C73-150B-5632-9F13-11024387D2F3}"/>
                  </a:ext>
                </a:extLst>
              </p:cNvPr>
              <p:cNvSpPr/>
              <p:nvPr/>
            </p:nvSpPr>
            <p:spPr>
              <a:xfrm>
                <a:off x="2395519" y="3363738"/>
                <a:ext cx="6090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D2BD9620-110F-341D-2B69-26F9297E5E2F}"/>
                  </a:ext>
                </a:extLst>
              </p:cNvPr>
              <p:cNvSpPr/>
              <p:nvPr/>
            </p:nvSpPr>
            <p:spPr>
              <a:xfrm>
                <a:off x="2398329" y="3553660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C5F060C7-B761-BE33-CB71-C2FA983F598E}"/>
              </a:ext>
            </a:extLst>
          </p:cNvPr>
          <p:cNvGrpSpPr/>
          <p:nvPr/>
        </p:nvGrpSpPr>
        <p:grpSpPr>
          <a:xfrm>
            <a:off x="995355" y="8017349"/>
            <a:ext cx="1652746" cy="436143"/>
            <a:chOff x="1941584" y="3363738"/>
            <a:chExt cx="1185930" cy="436143"/>
          </a:xfrm>
        </p:grpSpPr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5E4E7D94-17FF-D161-05BE-27A8DC1629BB}"/>
                </a:ext>
              </a:extLst>
            </p:cNvPr>
            <p:cNvSpPr/>
            <p:nvPr/>
          </p:nvSpPr>
          <p:spPr>
            <a:xfrm>
              <a:off x="1941584" y="3459918"/>
              <a:ext cx="11859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A2FE2DDD-AC7D-366E-87FD-885EF2563972}"/>
                </a:ext>
              </a:extLst>
            </p:cNvPr>
            <p:cNvGrpSpPr/>
            <p:nvPr/>
          </p:nvGrpSpPr>
          <p:grpSpPr>
            <a:xfrm>
              <a:off x="2395519" y="3363738"/>
              <a:ext cx="692929" cy="436143"/>
              <a:chOff x="2395519" y="3363738"/>
              <a:chExt cx="692929" cy="436143"/>
            </a:xfrm>
          </p:grpSpPr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F1044922-E4B7-7A9C-4714-F1F0707F9373}"/>
                  </a:ext>
                </a:extLst>
              </p:cNvPr>
              <p:cNvSpPr/>
              <p:nvPr/>
            </p:nvSpPr>
            <p:spPr>
              <a:xfrm>
                <a:off x="2395519" y="3363738"/>
                <a:ext cx="6090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37EE048B-D781-31C8-B4EA-1D44549B919B}"/>
                  </a:ext>
                </a:extLst>
              </p:cNvPr>
              <p:cNvSpPr/>
              <p:nvPr/>
            </p:nvSpPr>
            <p:spPr>
              <a:xfrm>
                <a:off x="2398329" y="3553660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</a:t>
                </a:r>
                <a:endParaRPr lang="en-GB" sz="100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p:grp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0B23A2A-0BFD-0CC5-7CB7-0E99A0C52EF0}"/>
              </a:ext>
            </a:extLst>
          </p:cNvPr>
          <p:cNvSpPr/>
          <p:nvPr/>
        </p:nvSpPr>
        <p:spPr>
          <a:xfrm>
            <a:off x="1398644" y="8044552"/>
            <a:ext cx="364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+</a:t>
            </a:r>
            <a:endParaRPr lang="en-GB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2768EB95-4546-7424-2E0A-A556A3C1C40B}"/>
              </a:ext>
            </a:extLst>
          </p:cNvPr>
          <p:cNvSpPr/>
          <p:nvPr/>
        </p:nvSpPr>
        <p:spPr>
          <a:xfrm flipH="1">
            <a:off x="1931801" y="8071962"/>
            <a:ext cx="53318" cy="36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+</a:t>
            </a:r>
            <a:endParaRPr lang="en-GB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0214639-E1E4-BE8F-F090-4D532B723AAA}"/>
              </a:ext>
            </a:extLst>
          </p:cNvPr>
          <p:cNvSpPr/>
          <p:nvPr/>
        </p:nvSpPr>
        <p:spPr>
          <a:xfrm>
            <a:off x="2173237" y="8058519"/>
            <a:ext cx="364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+</a:t>
            </a:r>
            <a:endParaRPr lang="en-GB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36F5BBD5-334F-C7A0-C6A3-8023B8FF0D6D}"/>
              </a:ext>
            </a:extLst>
          </p:cNvPr>
          <p:cNvSpPr/>
          <p:nvPr/>
        </p:nvSpPr>
        <p:spPr>
          <a:xfrm>
            <a:off x="2633422" y="8354252"/>
            <a:ext cx="171838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How many parts are shaded?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CDFCA981-5BCF-0277-E7E2-4FD4EE8648A7}"/>
                  </a:ext>
                </a:extLst>
              </p:cNvPr>
              <p:cNvSpPr/>
              <p:nvPr/>
            </p:nvSpPr>
            <p:spPr>
              <a:xfrm>
                <a:off x="2540354" y="8436257"/>
                <a:ext cx="1652746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                           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CDFCA981-5BCF-0277-E7E2-4FD4EE8648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354" y="8436257"/>
                <a:ext cx="1652746" cy="30008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0" name="Rectangle 119">
            <a:extLst>
              <a:ext uri="{FF2B5EF4-FFF2-40B4-BE49-F238E27FC236}">
                <a16:creationId xmlns:a16="http://schemas.microsoft.com/office/drawing/2014/main" id="{DB7F26B3-E363-E6C8-7123-DE438E06DE12}"/>
              </a:ext>
            </a:extLst>
          </p:cNvPr>
          <p:cNvSpPr/>
          <p:nvPr/>
        </p:nvSpPr>
        <p:spPr>
          <a:xfrm>
            <a:off x="2668134" y="8525432"/>
            <a:ext cx="171838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What each part represents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EB16EA01-A9CE-50E2-CA96-F90380145935}"/>
              </a:ext>
            </a:extLst>
          </p:cNvPr>
          <p:cNvSpPr/>
          <p:nvPr/>
        </p:nvSpPr>
        <p:spPr>
          <a:xfrm>
            <a:off x="379855" y="9262275"/>
            <a:ext cx="1031041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Each part represents 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25D63A28-752A-438A-B2BA-6B9624895CD1}"/>
              </a:ext>
            </a:extLst>
          </p:cNvPr>
          <p:cNvSpPr/>
          <p:nvPr/>
        </p:nvSpPr>
        <p:spPr>
          <a:xfrm>
            <a:off x="1081335" y="9323830"/>
            <a:ext cx="74601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D4D246BE-E74F-F7E4-2F99-6E8985C7B22B}"/>
              </a:ext>
            </a:extLst>
          </p:cNvPr>
          <p:cNvSpPr/>
          <p:nvPr/>
        </p:nvSpPr>
        <p:spPr>
          <a:xfrm>
            <a:off x="1077850" y="9428869"/>
            <a:ext cx="96177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F3A18A4-71C0-4B35-E8B7-E4EF0E511CFF}"/>
              </a:ext>
            </a:extLst>
          </p:cNvPr>
          <p:cNvSpPr/>
          <p:nvPr/>
        </p:nvSpPr>
        <p:spPr>
          <a:xfrm>
            <a:off x="2981649" y="8050021"/>
            <a:ext cx="171838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8E5542C0-FC1B-93A6-1379-285EDDF6895E}"/>
                  </a:ext>
                </a:extLst>
              </p:cNvPr>
              <p:cNvSpPr/>
              <p:nvPr/>
            </p:nvSpPr>
            <p:spPr>
              <a:xfrm>
                <a:off x="2288447" y="8130945"/>
                <a:ext cx="1652746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8E5542C0-FC1B-93A6-1379-285EDDF6895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447" y="8130945"/>
                <a:ext cx="1652746" cy="30008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Rectangle 126">
            <a:extLst>
              <a:ext uri="{FF2B5EF4-FFF2-40B4-BE49-F238E27FC236}">
                <a16:creationId xmlns:a16="http://schemas.microsoft.com/office/drawing/2014/main" id="{51B2104C-34FA-1637-945D-797C0E63362F}"/>
              </a:ext>
            </a:extLst>
          </p:cNvPr>
          <p:cNvSpPr/>
          <p:nvPr/>
        </p:nvSpPr>
        <p:spPr>
          <a:xfrm>
            <a:off x="2975875" y="8223465"/>
            <a:ext cx="171838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BB19247C-8A17-E6FF-ADB5-31BE274B29D8}"/>
              </a:ext>
            </a:extLst>
          </p:cNvPr>
          <p:cNvSpPr/>
          <p:nvPr/>
        </p:nvSpPr>
        <p:spPr>
          <a:xfrm>
            <a:off x="2406372" y="8802746"/>
            <a:ext cx="171838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ABFC8DA6-A377-D581-6455-9A895A96E607}"/>
              </a:ext>
            </a:extLst>
          </p:cNvPr>
          <p:cNvSpPr/>
          <p:nvPr/>
        </p:nvSpPr>
        <p:spPr>
          <a:xfrm>
            <a:off x="4694264" y="8134961"/>
            <a:ext cx="1761956" cy="900246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Revisit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When adding fractions with the same denominator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= add the numerators </a:t>
            </a:r>
          </a:p>
        </p:txBody>
      </p: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9019BCEC-F260-A193-3937-340D72BFEC12}"/>
              </a:ext>
            </a:extLst>
          </p:cNvPr>
          <p:cNvCxnSpPr>
            <a:cxnSpLocks/>
          </p:cNvCxnSpPr>
          <p:nvPr/>
        </p:nvCxnSpPr>
        <p:spPr>
          <a:xfrm>
            <a:off x="1093688" y="8220315"/>
            <a:ext cx="228637" cy="138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006F2853-C42F-A8D6-A6A7-CA69C53BA1C9}"/>
                  </a:ext>
                </a:extLst>
              </p:cNvPr>
              <p:cNvSpPr/>
              <p:nvPr/>
            </p:nvSpPr>
            <p:spPr>
              <a:xfrm>
                <a:off x="939945" y="8138594"/>
                <a:ext cx="1652746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006F2853-C42F-A8D6-A6A7-CA69C53BA1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945" y="8138594"/>
                <a:ext cx="1652746" cy="30008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9" name="Picture 138">
            <a:extLst>
              <a:ext uri="{FF2B5EF4-FFF2-40B4-BE49-F238E27FC236}">
                <a16:creationId xmlns:a16="http://schemas.microsoft.com/office/drawing/2014/main" id="{919A5EAF-D810-2DBF-A8C2-1799998FE0FB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92469" y="9115158"/>
            <a:ext cx="1408592" cy="246862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B3DCC2DC-8F72-1AE5-D10D-8C3840F9DACE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98556" y="8873206"/>
            <a:ext cx="1408592" cy="246862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E62703D2-CBD1-8CE6-9FBD-2EA3C8F780FF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95258" y="8643469"/>
            <a:ext cx="1408592" cy="246862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4C10A3BF-D94E-3939-730A-0274CB8E89AD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99155" y="8415212"/>
            <a:ext cx="1408592" cy="246862"/>
          </a:xfrm>
          <a:prstGeom prst="rect">
            <a:avLst/>
          </a:prstGeom>
        </p:spPr>
      </p:pic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753B3CBE-9C76-DDBB-16D7-CE56EEA82A52}"/>
              </a:ext>
            </a:extLst>
          </p:cNvPr>
          <p:cNvCxnSpPr>
            <a:cxnSpLocks/>
          </p:cNvCxnSpPr>
          <p:nvPr/>
        </p:nvCxnSpPr>
        <p:spPr>
          <a:xfrm flipV="1">
            <a:off x="1178350" y="9239474"/>
            <a:ext cx="134979" cy="1119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itle 1">
            <a:extLst>
              <a:ext uri="{FF2B5EF4-FFF2-40B4-BE49-F238E27FC236}">
                <a16:creationId xmlns:a16="http://schemas.microsoft.com/office/drawing/2014/main" id="{0799C1EB-C778-4960-B36A-717EE15D33C5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998397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ED47C6-9E79-DC60-5259-36C7EFCCCD2A}"/>
              </a:ext>
            </a:extLst>
          </p:cNvPr>
          <p:cNvSpPr/>
          <p:nvPr/>
        </p:nvSpPr>
        <p:spPr>
          <a:xfrm>
            <a:off x="215153" y="1175660"/>
            <a:ext cx="6329081" cy="1569202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E88F2-E1F1-8803-D41B-E90E8A5B9530}"/>
              </a:ext>
            </a:extLst>
          </p:cNvPr>
          <p:cNvSpPr txBox="1"/>
          <p:nvPr/>
        </p:nvSpPr>
        <p:spPr>
          <a:xfrm>
            <a:off x="157487" y="1144938"/>
            <a:ext cx="46719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Multiplying non-unit fractions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A29AB8-E541-7878-BD19-C433AC389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328" y="1905333"/>
            <a:ext cx="958691" cy="55245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B3F72A7-86C9-8DFD-362B-B9784E11076D}"/>
              </a:ext>
            </a:extLst>
          </p:cNvPr>
          <p:cNvGrpSpPr/>
          <p:nvPr/>
        </p:nvGrpSpPr>
        <p:grpSpPr>
          <a:xfrm>
            <a:off x="2747011" y="1471588"/>
            <a:ext cx="3683246" cy="1263816"/>
            <a:chOff x="2352133" y="5350801"/>
            <a:chExt cx="2488434" cy="126381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51522CF-0C40-B4EF-59D7-D12EF3E7B023}"/>
                </a:ext>
              </a:extLst>
            </p:cNvPr>
            <p:cNvGrpSpPr/>
            <p:nvPr/>
          </p:nvGrpSpPr>
          <p:grpSpPr>
            <a:xfrm>
              <a:off x="2352133" y="5357968"/>
              <a:ext cx="2488434" cy="1256649"/>
              <a:chOff x="-114542" y="5290980"/>
              <a:chExt cx="2488434" cy="1256649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59A57452-5363-3DD3-EA93-FCE9E07608B1}"/>
                  </a:ext>
                </a:extLst>
              </p:cNvPr>
              <p:cNvGrpSpPr/>
              <p:nvPr/>
            </p:nvGrpSpPr>
            <p:grpSpPr>
              <a:xfrm>
                <a:off x="-114542" y="5290980"/>
                <a:ext cx="1462298" cy="439749"/>
                <a:chOff x="882247" y="5363622"/>
                <a:chExt cx="1462298" cy="439749"/>
              </a:xfrm>
            </p:grpSpPr>
            <p:grpSp>
              <p:nvGrpSpPr>
                <p:cNvPr id="24" name="Group 23">
                  <a:extLst>
                    <a:ext uri="{FF2B5EF4-FFF2-40B4-BE49-F238E27FC236}">
                      <a16:creationId xmlns:a16="http://schemas.microsoft.com/office/drawing/2014/main" id="{ECB2E7B3-2A4E-1207-1EF2-5D442E61079D}"/>
                    </a:ext>
                  </a:extLst>
                </p:cNvPr>
                <p:cNvGrpSpPr/>
                <p:nvPr/>
              </p:nvGrpSpPr>
              <p:grpSpPr>
                <a:xfrm>
                  <a:off x="882247" y="5363622"/>
                  <a:ext cx="1185930" cy="427053"/>
                  <a:chOff x="882247" y="5363622"/>
                  <a:chExt cx="1185930" cy="427053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31" name="Rectangle 30">
                        <a:extLst>
                          <a:ext uri="{FF2B5EF4-FFF2-40B4-BE49-F238E27FC236}">
                            <a16:creationId xmlns:a16="http://schemas.microsoft.com/office/drawing/2014/main" id="{55C8B227-764B-8774-0660-49488AA515B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82247" y="5456216"/>
                        <a:ext cx="1185930" cy="300082"/>
                      </a:xfrm>
                      <a:prstGeom prst="rect">
                        <a:avLst/>
                      </a:prstGeom>
                    </p:spPr>
                    <p:txBody>
                      <a:bodyPr wrap="square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00" i="1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00" b="0" i="0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  <m:t>      </m:t>
                                  </m:r>
                                </m:num>
                                <m:den>
                                  <m:r>
                                    <a:rPr lang="en-GB" sz="1000" b="0" i="0" smtClean="0">
                                      <a:latin typeface="Cambria Math" panose="02040503050406030204" pitchFamily="18" charset="0"/>
                                      <a:ea typeface="A little sunshine" panose="02000603000000000000" pitchFamily="2" charset="0"/>
                                    </a:rPr>
                                    <m:t>    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GB" sz="1000">
                          <a:latin typeface="A little sunshine" panose="02000603000000000000" pitchFamily="2" charset="0"/>
                          <a:ea typeface="A little sunshine" panose="02000603000000000000" pitchFamily="2" charset="0"/>
                        </a:endParaRPr>
                      </a:p>
                    </p:txBody>
                  </p:sp>
                </mc:Choice>
                <mc:Fallback xmlns="">
                  <p:sp>
                    <p:nvSpPr>
                      <p:cNvPr id="261" name="Rectangle 260">
                        <a:extLst>
                          <a:ext uri="{FF2B5EF4-FFF2-40B4-BE49-F238E27FC236}">
                            <a16:creationId xmlns:a16="http://schemas.microsoft.com/office/drawing/2014/main" id="{2E4283C7-0877-9E43-9A7F-FE0FC3B8FD99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882247" y="5456216"/>
                        <a:ext cx="1185930" cy="300082"/>
                      </a:xfrm>
                      <a:prstGeom prst="rect">
                        <a:avLst/>
                      </a:prstGeom>
                      <a:blipFill>
                        <a:blip r:embed="rId21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32" name="Rectangle 31">
                    <a:extLst>
                      <a:ext uri="{FF2B5EF4-FFF2-40B4-BE49-F238E27FC236}">
                        <a16:creationId xmlns:a16="http://schemas.microsoft.com/office/drawing/2014/main" id="{6BEAC775-4E8E-5F68-5923-076F719DAA66}"/>
                      </a:ext>
                    </a:extLst>
                  </p:cNvPr>
                  <p:cNvSpPr/>
                  <p:nvPr/>
                </p:nvSpPr>
                <p:spPr>
                  <a:xfrm>
                    <a:off x="1324008" y="5544454"/>
                    <a:ext cx="690119" cy="246221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GB" sz="1000" b="1">
                        <a:latin typeface="A little sunshine" panose="02000603000000000000" pitchFamily="2" charset="0"/>
                        <a:ea typeface="A little sunshine" panose="02000603000000000000" pitchFamily="2" charset="0"/>
                      </a:rPr>
                      <a:t>4</a:t>
                    </a:r>
                    <a:endParaRPr lang="en-GB" sz="100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  <p:sp>
                <p:nvSpPr>
                  <p:cNvPr id="33" name="Rectangle 32">
                    <a:extLst>
                      <a:ext uri="{FF2B5EF4-FFF2-40B4-BE49-F238E27FC236}">
                        <a16:creationId xmlns:a16="http://schemas.microsoft.com/office/drawing/2014/main" id="{FDF1E773-6737-DAC6-3BE2-FE3AA04D4F8D}"/>
                      </a:ext>
                    </a:extLst>
                  </p:cNvPr>
                  <p:cNvSpPr/>
                  <p:nvPr/>
                </p:nvSpPr>
                <p:spPr>
                  <a:xfrm>
                    <a:off x="1326076" y="5363622"/>
                    <a:ext cx="690119" cy="246221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GB" sz="1000" b="1">
                        <a:latin typeface="A little sunshine" panose="02000603000000000000" pitchFamily="2" charset="0"/>
                        <a:ea typeface="A little sunshine" panose="02000603000000000000" pitchFamily="2" charset="0"/>
                      </a:rPr>
                      <a:t>3</a:t>
                    </a:r>
                  </a:p>
                </p:txBody>
              </p:sp>
            </p:grpSp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A9E16E4A-EA8F-D37E-E0B1-A2C3E6EFAFAE}"/>
                    </a:ext>
                  </a:extLst>
                </p:cNvPr>
                <p:cNvGrpSpPr/>
                <p:nvPr/>
              </p:nvGrpSpPr>
              <p:grpSpPr>
                <a:xfrm>
                  <a:off x="1158615" y="5372484"/>
                  <a:ext cx="1185930" cy="430887"/>
                  <a:chOff x="1181143" y="5357779"/>
                  <a:chExt cx="1185930" cy="430887"/>
                </a:xfrm>
              </p:grpSpPr>
              <p:grpSp>
                <p:nvGrpSpPr>
                  <p:cNvPr id="26" name="Group 25">
                    <a:extLst>
                      <a:ext uri="{FF2B5EF4-FFF2-40B4-BE49-F238E27FC236}">
                        <a16:creationId xmlns:a16="http://schemas.microsoft.com/office/drawing/2014/main" id="{EA5C2ED6-4F5C-739F-3409-D378AF4BEC17}"/>
                      </a:ext>
                    </a:extLst>
                  </p:cNvPr>
                  <p:cNvGrpSpPr/>
                  <p:nvPr/>
                </p:nvGrpSpPr>
                <p:grpSpPr>
                  <a:xfrm>
                    <a:off x="1181143" y="5361613"/>
                    <a:ext cx="1185930" cy="427053"/>
                    <a:chOff x="882247" y="5363622"/>
                    <a:chExt cx="1185930" cy="427053"/>
                  </a:xfrm>
                </p:grpSpPr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603A027B-8272-17C8-BDCB-3A5474C80C2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882247" y="5456216"/>
                          <a:ext cx="1185930" cy="30008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000" i="1" smtClean="0">
                                        <a:latin typeface="Cambria Math" panose="02040503050406030204" pitchFamily="18" charset="0"/>
                                        <a:ea typeface="A little sunshine" panose="02000603000000000000" pitchFamily="2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000" b="0" i="0" smtClean="0">
                                        <a:latin typeface="Cambria Math" panose="02040503050406030204" pitchFamily="18" charset="0"/>
                                        <a:ea typeface="A little sunshine" panose="02000603000000000000" pitchFamily="2" charset="0"/>
                                      </a:rPr>
                                      <m:t>      </m:t>
                                    </m:r>
                                  </m:num>
                                  <m:den>
                                    <m:r>
                                      <a:rPr lang="en-GB" sz="1000" b="0" i="0" smtClean="0">
                                        <a:latin typeface="Cambria Math" panose="02040503050406030204" pitchFamily="18" charset="0"/>
                                        <a:ea typeface="A little sunshine" panose="02000603000000000000" pitchFamily="2" charset="0"/>
                                      </a:rPr>
                                      <m:t>    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000">
                            <a:latin typeface="A little sunshine" panose="02000603000000000000" pitchFamily="2" charset="0"/>
                            <a:ea typeface="A little sunshine" panose="02000603000000000000" pitchFamily="2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58" name="Rectangle 257">
                          <a:extLst>
                            <a:ext uri="{FF2B5EF4-FFF2-40B4-BE49-F238E27FC236}">
                              <a16:creationId xmlns:a16="http://schemas.microsoft.com/office/drawing/2014/main" id="{2E4283C7-0877-9E43-9A7F-FE0FC3B8FD99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882247" y="5456216"/>
                          <a:ext cx="1185930" cy="300082"/>
                        </a:xfrm>
                        <a:prstGeom prst="rect">
                          <a:avLst/>
                        </a:prstGeom>
                        <a:blipFill>
                          <a:blip r:embed="rId20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sp>
                  <p:nvSpPr>
                    <p:cNvPr id="29" name="Rectangle 28">
                      <a:extLst>
                        <a:ext uri="{FF2B5EF4-FFF2-40B4-BE49-F238E27FC236}">
                          <a16:creationId xmlns:a16="http://schemas.microsoft.com/office/drawing/2014/main" id="{8B46AD0A-DEB8-1FEC-7D0A-C32C164B2F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24008" y="5544454"/>
                      <a:ext cx="690119" cy="246221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r>
                        <a:rPr lang="en-GB" sz="1000" b="1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3</a:t>
                      </a:r>
                      <a:endParaRPr lang="en-GB" sz="100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p:txBody>
                </p:sp>
                <p:sp>
                  <p:nvSpPr>
                    <p:cNvPr id="30" name="Rectangle 29">
                      <a:extLst>
                        <a:ext uri="{FF2B5EF4-FFF2-40B4-BE49-F238E27FC236}">
                          <a16:creationId xmlns:a16="http://schemas.microsoft.com/office/drawing/2014/main" id="{748FF317-EC6E-BEA3-9CE4-7CF318D6FB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26076" y="5363622"/>
                      <a:ext cx="690119" cy="246221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r>
                        <a:rPr lang="en-GB" sz="1000" b="1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2</a:t>
                      </a:r>
                      <a:endParaRPr lang="en-GB" sz="100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p:txBody>
                </p:sp>
              </p:grpSp>
              <p:sp>
                <p:nvSpPr>
                  <p:cNvPr id="27" name="Rectangle 26">
                    <a:extLst>
                      <a:ext uri="{FF2B5EF4-FFF2-40B4-BE49-F238E27FC236}">
                        <a16:creationId xmlns:a16="http://schemas.microsoft.com/office/drawing/2014/main" id="{7FC8A34F-252E-B8F0-BADF-1AB112E26244}"/>
                      </a:ext>
                    </a:extLst>
                  </p:cNvPr>
                  <p:cNvSpPr/>
                  <p:nvPr/>
                </p:nvSpPr>
                <p:spPr>
                  <a:xfrm>
                    <a:off x="1493365" y="5357779"/>
                    <a:ext cx="26321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GB" b="1">
                        <a:latin typeface="A little sunshine" panose="02000603000000000000" pitchFamily="2" charset="0"/>
                        <a:ea typeface="A little sunshine" panose="02000603000000000000" pitchFamily="2" charset="0"/>
                      </a:rPr>
                      <a:t>x</a:t>
                    </a:r>
                    <a:endParaRPr lang="en-GB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p:grp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E5B8CEFE-5B4F-24BE-EA5D-5BA47408C8DF}"/>
                  </a:ext>
                </a:extLst>
              </p:cNvPr>
              <p:cNvGrpSpPr/>
              <p:nvPr/>
            </p:nvGrpSpPr>
            <p:grpSpPr>
              <a:xfrm>
                <a:off x="221824" y="5750311"/>
                <a:ext cx="1183345" cy="797318"/>
                <a:chOff x="-8513" y="5740033"/>
                <a:chExt cx="1183345" cy="797318"/>
              </a:xfrm>
            </p:grpSpPr>
            <p:sp>
              <p:nvSpPr>
                <p:cNvPr id="20" name="Left Brace 19">
                  <a:extLst>
                    <a:ext uri="{FF2B5EF4-FFF2-40B4-BE49-F238E27FC236}">
                      <a16:creationId xmlns:a16="http://schemas.microsoft.com/office/drawing/2014/main" id="{D0A7B6D9-17B4-BA55-150E-19B3E9DCDF61}"/>
                    </a:ext>
                  </a:extLst>
                </p:cNvPr>
                <p:cNvSpPr/>
                <p:nvPr/>
              </p:nvSpPr>
              <p:spPr>
                <a:xfrm rot="16200000">
                  <a:off x="570863" y="5997501"/>
                  <a:ext cx="68368" cy="565288"/>
                </a:xfrm>
                <a:prstGeom prst="leftBrac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A35B6A52-CAC4-CF20-3105-22D7B3C1B683}"/>
                    </a:ext>
                  </a:extLst>
                </p:cNvPr>
                <p:cNvSpPr/>
                <p:nvPr/>
              </p:nvSpPr>
              <p:spPr>
                <a:xfrm>
                  <a:off x="484713" y="6306519"/>
                  <a:ext cx="690119" cy="2308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90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4</a:t>
                  </a:r>
                </a:p>
              </p:txBody>
            </p:sp>
            <p:sp>
              <p:nvSpPr>
                <p:cNvPr id="22" name="Left Brace 21">
                  <a:extLst>
                    <a:ext uri="{FF2B5EF4-FFF2-40B4-BE49-F238E27FC236}">
                      <a16:creationId xmlns:a16="http://schemas.microsoft.com/office/drawing/2014/main" id="{E68FD4F0-4B26-32CA-80EE-7E78B8FD0572}"/>
                    </a:ext>
                  </a:extLst>
                </p:cNvPr>
                <p:cNvSpPr/>
                <p:nvPr/>
              </p:nvSpPr>
              <p:spPr>
                <a:xfrm>
                  <a:off x="241155" y="5740033"/>
                  <a:ext cx="45719" cy="493232"/>
                </a:xfrm>
                <a:prstGeom prst="leftBrac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2468FA14-A4B0-AD35-53BB-72D1680DF617}"/>
                    </a:ext>
                  </a:extLst>
                </p:cNvPr>
                <p:cNvSpPr/>
                <p:nvPr/>
              </p:nvSpPr>
              <p:spPr>
                <a:xfrm>
                  <a:off x="-8513" y="5878552"/>
                  <a:ext cx="926711" cy="2308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sz="90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3</a:t>
                  </a:r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Rectangle 11">
                    <a:extLst>
                      <a:ext uri="{FF2B5EF4-FFF2-40B4-BE49-F238E27FC236}">
                        <a16:creationId xmlns:a16="http://schemas.microsoft.com/office/drawing/2014/main" id="{4C3EF85B-F752-92C5-DBF8-F434177D9FDA}"/>
                      </a:ext>
                    </a:extLst>
                  </p:cNvPr>
                  <p:cNvSpPr/>
                  <p:nvPr/>
                </p:nvSpPr>
                <p:spPr>
                  <a:xfrm>
                    <a:off x="531789" y="5377140"/>
                    <a:ext cx="1185930" cy="30008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GB" sz="1000" i="1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</m:ctrlPr>
                            </m:fPr>
                            <m:num>
                              <m:r>
                                <a:rPr lang="en-GB" sz="1000" b="0" i="0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  </m:t>
                              </m:r>
                            </m:num>
                            <m:den>
                              <m:r>
                                <a:rPr lang="en-GB" sz="1000" b="0" i="0" smtClean="0">
                                  <a:latin typeface="Cambria Math" panose="02040503050406030204" pitchFamily="18" charset="0"/>
                                  <a:ea typeface="A little sunshine" panose="02000603000000000000" pitchFamily="2" charset="0"/>
                                </a:rPr>
                                <m:t>    </m:t>
                              </m:r>
                            </m:den>
                          </m:f>
                        </m:oMath>
                      </m:oMathPara>
                    </a14:m>
                    <a:endParaRPr lang="en-GB" sz="1000" dirty="0">
                      <a:latin typeface="A little sunshine" panose="02000603000000000000" pitchFamily="2" charset="0"/>
                      <a:ea typeface="A little sunshine" panose="02000603000000000000" pitchFamily="2" charset="0"/>
                    </a:endParaRPr>
                  </a:p>
                </p:txBody>
              </p:sp>
            </mc:Choice>
            <mc:Fallback xmlns="">
              <p:sp>
                <p:nvSpPr>
                  <p:cNvPr id="12" name="Rectangle 11">
                    <a:extLst>
                      <a:ext uri="{FF2B5EF4-FFF2-40B4-BE49-F238E27FC236}">
                        <a16:creationId xmlns:a16="http://schemas.microsoft.com/office/drawing/2014/main" id="{4C3EF85B-F752-92C5-DBF8-F434177D9FD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31789" y="5377140"/>
                    <a:ext cx="1185930" cy="300082"/>
                  </a:xfrm>
                  <a:prstGeom prst="rect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998A9E18-02C1-CE85-5B63-4B2CD419D96A}"/>
                  </a:ext>
                </a:extLst>
              </p:cNvPr>
              <p:cNvSpPr/>
              <p:nvPr/>
            </p:nvSpPr>
            <p:spPr>
              <a:xfrm>
                <a:off x="1001971" y="5471337"/>
                <a:ext cx="690119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12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1554819-EFA4-C252-BE90-7605682D36B2}"/>
                  </a:ext>
                </a:extLst>
              </p:cNvPr>
              <p:cNvSpPr/>
              <p:nvPr/>
            </p:nvSpPr>
            <p:spPr>
              <a:xfrm>
                <a:off x="834391" y="5328515"/>
                <a:ext cx="2648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=</a:t>
                </a:r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53A0F21B-B8BF-3ACB-38D4-83FCACD9F1B2}"/>
                  </a:ext>
                </a:extLst>
              </p:cNvPr>
              <p:cNvSpPr/>
              <p:nvPr/>
            </p:nvSpPr>
            <p:spPr>
              <a:xfrm>
                <a:off x="0" y="5663799"/>
                <a:ext cx="1920644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9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Modelled:</a:t>
                </a: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769B46D2-2EF1-18F5-D1E2-0343FF21EEF6}"/>
                  </a:ext>
                </a:extLst>
              </p:cNvPr>
              <p:cNvSpPr/>
              <p:nvPr/>
            </p:nvSpPr>
            <p:spPr>
              <a:xfrm>
                <a:off x="1447181" y="5845221"/>
                <a:ext cx="926711" cy="415498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Total number of parts in the diagram</a:t>
                </a:r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3FCA036E-6944-0E71-B2E8-26F67764F4A1}"/>
                  </a:ext>
                </a:extLst>
              </p:cNvPr>
              <p:cNvCxnSpPr/>
              <p:nvPr/>
            </p:nvCxnSpPr>
            <p:spPr>
              <a:xfrm flipH="1" flipV="1">
                <a:off x="1347031" y="5663799"/>
                <a:ext cx="180489" cy="10486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6C90B4A-5EB5-5639-4F43-B4F0BDFD70D9}"/>
                  </a:ext>
                </a:extLst>
              </p:cNvPr>
              <p:cNvSpPr/>
              <p:nvPr/>
            </p:nvSpPr>
            <p:spPr>
              <a:xfrm>
                <a:off x="1510127" y="5362195"/>
                <a:ext cx="610061" cy="253916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Parts shaded</a:t>
                </a:r>
              </a:p>
            </p:txBody>
          </p: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FF4D6390-1818-9D9F-E1CE-A2031AFC5414}"/>
                  </a:ext>
                </a:extLst>
              </p:cNvPr>
              <p:cNvCxnSpPr/>
              <p:nvPr/>
            </p:nvCxnSpPr>
            <p:spPr>
              <a:xfrm flipH="1">
                <a:off x="1301209" y="5396270"/>
                <a:ext cx="15328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6803F6-35EB-499F-6F21-9484FBB52F77}"/>
                </a:ext>
              </a:extLst>
            </p:cNvPr>
            <p:cNvSpPr/>
            <p:nvPr/>
          </p:nvSpPr>
          <p:spPr>
            <a:xfrm>
              <a:off x="3484619" y="5350801"/>
              <a:ext cx="690119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6</a:t>
              </a:r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BFDE73F1-8D26-402F-76D7-73D980DE747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02714" y="1798238"/>
            <a:ext cx="850338" cy="401360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096687B-F9D7-CF8B-81B7-C998A8921E44}"/>
              </a:ext>
            </a:extLst>
          </p:cNvPr>
          <p:cNvCxnSpPr>
            <a:cxnSpLocks/>
          </p:cNvCxnSpPr>
          <p:nvPr/>
        </p:nvCxnSpPr>
        <p:spPr>
          <a:xfrm flipV="1">
            <a:off x="735788" y="2168675"/>
            <a:ext cx="144209" cy="2117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B203513F-F740-ACF9-08F1-EB68023BC99F}"/>
              </a:ext>
            </a:extLst>
          </p:cNvPr>
          <p:cNvSpPr/>
          <p:nvPr/>
        </p:nvSpPr>
        <p:spPr>
          <a:xfrm>
            <a:off x="1378865" y="2395072"/>
            <a:ext cx="1078833" cy="253916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many rows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7123F5AB-F5BF-5743-0FA7-FCF2690E6CE9}"/>
              </a:ext>
            </a:extLst>
          </p:cNvPr>
          <p:cNvCxnSpPr>
            <a:cxnSpLocks/>
          </p:cNvCxnSpPr>
          <p:nvPr/>
        </p:nvCxnSpPr>
        <p:spPr>
          <a:xfrm flipH="1" flipV="1">
            <a:off x="1281687" y="2168675"/>
            <a:ext cx="106841" cy="20097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4EB96B9E-17EE-AB07-48C6-69306CF520BB}"/>
              </a:ext>
            </a:extLst>
          </p:cNvPr>
          <p:cNvSpPr/>
          <p:nvPr/>
        </p:nvSpPr>
        <p:spPr>
          <a:xfrm>
            <a:off x="228422" y="1431057"/>
            <a:ext cx="855140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Shade in 3 parts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43CFBF02-5E88-AF2E-BAB0-D40445A4B83C}"/>
              </a:ext>
            </a:extLst>
          </p:cNvPr>
          <p:cNvCxnSpPr>
            <a:cxnSpLocks/>
          </p:cNvCxnSpPr>
          <p:nvPr/>
        </p:nvCxnSpPr>
        <p:spPr>
          <a:xfrm>
            <a:off x="457274" y="1878969"/>
            <a:ext cx="271948" cy="1251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3E6FC1BD-7528-43D9-EC7F-45788A02D824}"/>
              </a:ext>
            </a:extLst>
          </p:cNvPr>
          <p:cNvSpPr/>
          <p:nvPr/>
        </p:nvSpPr>
        <p:spPr>
          <a:xfrm>
            <a:off x="1644553" y="1471588"/>
            <a:ext cx="1061779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Repeat it on this many rows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4F9B0168-38D7-7A06-6784-E76CE4EE8F62}"/>
              </a:ext>
            </a:extLst>
          </p:cNvPr>
          <p:cNvCxnSpPr>
            <a:cxnSpLocks/>
            <a:stCxn id="40" idx="1"/>
          </p:cNvCxnSpPr>
          <p:nvPr/>
        </p:nvCxnSpPr>
        <p:spPr>
          <a:xfrm flipH="1">
            <a:off x="1492627" y="1679337"/>
            <a:ext cx="151926" cy="1453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4444DF4F-5037-6F2C-1151-934248764975}"/>
              </a:ext>
            </a:extLst>
          </p:cNvPr>
          <p:cNvSpPr/>
          <p:nvPr/>
        </p:nvSpPr>
        <p:spPr>
          <a:xfrm>
            <a:off x="238622" y="2354912"/>
            <a:ext cx="1040794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many columns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9512FEB-C58E-E75A-AB6A-41F1310FB4C6}"/>
              </a:ext>
            </a:extLst>
          </p:cNvPr>
          <p:cNvSpPr/>
          <p:nvPr/>
        </p:nvSpPr>
        <p:spPr>
          <a:xfrm>
            <a:off x="231528" y="2907625"/>
            <a:ext cx="2871365" cy="182153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B6C806E-E137-70D9-3E60-FC5A211C26FD}"/>
              </a:ext>
            </a:extLst>
          </p:cNvPr>
          <p:cNvSpPr txBox="1"/>
          <p:nvPr/>
        </p:nvSpPr>
        <p:spPr>
          <a:xfrm>
            <a:off x="192951" y="2878680"/>
            <a:ext cx="31564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Quick Multiplying and Cancelling down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4E0A21A-B4A0-DA49-AF93-08B5E0D00D5B}"/>
              </a:ext>
            </a:extLst>
          </p:cNvPr>
          <p:cNvSpPr/>
          <p:nvPr/>
        </p:nvSpPr>
        <p:spPr>
          <a:xfrm>
            <a:off x="807400" y="3729253"/>
            <a:ext cx="69011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9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FEA5F7BC-7D6A-7530-A4CA-70511A3B0895}"/>
              </a:ext>
            </a:extLst>
          </p:cNvPr>
          <p:cNvSpPr/>
          <p:nvPr/>
        </p:nvSpPr>
        <p:spPr>
          <a:xfrm>
            <a:off x="361851" y="3510264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F4ABB22-A3EE-1C91-31BC-58D497643A02}"/>
              </a:ext>
            </a:extLst>
          </p:cNvPr>
          <p:cNvSpPr/>
          <p:nvPr/>
        </p:nvSpPr>
        <p:spPr>
          <a:xfrm>
            <a:off x="374541" y="3729554"/>
            <a:ext cx="69011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C9BBD50-D472-7C72-CDF0-AE9367F0D145}"/>
              </a:ext>
            </a:extLst>
          </p:cNvPr>
          <p:cNvSpPr/>
          <p:nvPr/>
        </p:nvSpPr>
        <p:spPr>
          <a:xfrm>
            <a:off x="799402" y="3507253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4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DBF40F81-5317-18A5-6F8A-2D84E8FE65E2}"/>
                  </a:ext>
                </a:extLst>
              </p:cNvPr>
              <p:cNvSpPr/>
              <p:nvPr/>
            </p:nvSpPr>
            <p:spPr>
              <a:xfrm>
                <a:off x="312804" y="3603379"/>
                <a:ext cx="1185930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DBF40F81-5317-18A5-6F8A-2D84E8FE65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4" y="3603379"/>
                <a:ext cx="1185930" cy="30008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id="{79E920DD-DA27-C112-ADA0-842ED783C1A9}"/>
              </a:ext>
            </a:extLst>
          </p:cNvPr>
          <p:cNvSpPr/>
          <p:nvPr/>
        </p:nvSpPr>
        <p:spPr>
          <a:xfrm>
            <a:off x="570626" y="3520691"/>
            <a:ext cx="263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  <a:endParaRPr lang="en-GB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CFEE680-BE6F-0CBA-4F77-06A769D2A77D}"/>
              </a:ext>
            </a:extLst>
          </p:cNvPr>
          <p:cNvSpPr/>
          <p:nvPr/>
        </p:nvSpPr>
        <p:spPr>
          <a:xfrm>
            <a:off x="1456761" y="3213165"/>
            <a:ext cx="1632427" cy="577081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solidFill>
                  <a:srgbClr val="FF0000"/>
                </a:solidFill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3 and the 9 have a common factor and can be simplified 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246CA8E-35F0-AFE3-4F6C-81372BAE2B39}"/>
              </a:ext>
            </a:extLst>
          </p:cNvPr>
          <p:cNvCxnSpPr/>
          <p:nvPr/>
        </p:nvCxnSpPr>
        <p:spPr>
          <a:xfrm flipV="1">
            <a:off x="394122" y="3557562"/>
            <a:ext cx="185426" cy="1263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4C7E545D-3140-04DB-A489-7B2F5BF5C961}"/>
              </a:ext>
            </a:extLst>
          </p:cNvPr>
          <p:cNvCxnSpPr/>
          <p:nvPr/>
        </p:nvCxnSpPr>
        <p:spPr>
          <a:xfrm flipV="1">
            <a:off x="812803" y="3815624"/>
            <a:ext cx="185426" cy="1263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1D74AA06-F589-DD5B-6E48-396C82E0ACDA}"/>
              </a:ext>
            </a:extLst>
          </p:cNvPr>
          <p:cNvSpPr/>
          <p:nvPr/>
        </p:nvSpPr>
        <p:spPr>
          <a:xfrm>
            <a:off x="286012" y="3438107"/>
            <a:ext cx="69011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1</a:t>
            </a:r>
            <a:endParaRPr lang="en-GB" sz="900">
              <a:solidFill>
                <a:srgbClr val="FF0000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E8E96190-74A8-0944-90BC-EA20BFE43744}"/>
              </a:ext>
            </a:extLst>
          </p:cNvPr>
          <p:cNvSpPr/>
          <p:nvPr/>
        </p:nvSpPr>
        <p:spPr>
          <a:xfrm>
            <a:off x="959927" y="3775969"/>
            <a:ext cx="69011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endParaRPr lang="en-GB" sz="900" dirty="0">
              <a:solidFill>
                <a:srgbClr val="FF0000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8734FF07-09C1-4FE7-ECA0-9F13CE96A3CD}"/>
              </a:ext>
            </a:extLst>
          </p:cNvPr>
          <p:cNvSpPr/>
          <p:nvPr/>
        </p:nvSpPr>
        <p:spPr>
          <a:xfrm>
            <a:off x="220227" y="4120819"/>
            <a:ext cx="1632427" cy="55399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Quick Solving </a:t>
            </a:r>
          </a:p>
          <a:p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Multiply the numerators</a:t>
            </a:r>
          </a:p>
          <a:p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Multiply the denominators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926CEE0-C56E-0A30-F779-2E84F228F05E}"/>
                  </a:ext>
                </a:extLst>
              </p:cNvPr>
              <p:cNvSpPr/>
              <p:nvPr/>
            </p:nvSpPr>
            <p:spPr>
              <a:xfrm>
                <a:off x="1395311" y="4285869"/>
                <a:ext cx="1185930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         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926CEE0-C56E-0A30-F779-2E84F228F05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5311" y="4285869"/>
                <a:ext cx="1185930" cy="30008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>
            <a:extLst>
              <a:ext uri="{FF2B5EF4-FFF2-40B4-BE49-F238E27FC236}">
                <a16:creationId xmlns:a16="http://schemas.microsoft.com/office/drawing/2014/main" id="{420ECA34-3057-0229-BA76-ED85BA9080CA}"/>
              </a:ext>
            </a:extLst>
          </p:cNvPr>
          <p:cNvSpPr/>
          <p:nvPr/>
        </p:nvSpPr>
        <p:spPr>
          <a:xfrm>
            <a:off x="1762343" y="4165957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1 x 4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511C5F6-EA1B-6710-E7A9-DD4884944668}"/>
              </a:ext>
            </a:extLst>
          </p:cNvPr>
          <p:cNvSpPr/>
          <p:nvPr/>
        </p:nvSpPr>
        <p:spPr>
          <a:xfrm>
            <a:off x="1755624" y="4388068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5 x 3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ED2D9051-251E-2DF7-D773-7598152FD4EB}"/>
                  </a:ext>
                </a:extLst>
              </p:cNvPr>
              <p:cNvSpPr/>
              <p:nvPr/>
            </p:nvSpPr>
            <p:spPr>
              <a:xfrm>
                <a:off x="2127044" y="4247777"/>
                <a:ext cx="1185930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ED2D9051-251E-2DF7-D773-7598152FD4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7044" y="4247777"/>
                <a:ext cx="1185930" cy="30008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Rectangle 76">
            <a:extLst>
              <a:ext uri="{FF2B5EF4-FFF2-40B4-BE49-F238E27FC236}">
                <a16:creationId xmlns:a16="http://schemas.microsoft.com/office/drawing/2014/main" id="{E183CD85-3C20-BCD7-862B-A0EF97CDC1D0}"/>
              </a:ext>
            </a:extLst>
          </p:cNvPr>
          <p:cNvSpPr/>
          <p:nvPr/>
        </p:nvSpPr>
        <p:spPr>
          <a:xfrm>
            <a:off x="2556600" y="4112096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4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EC731CC8-DCFA-97B0-55D9-D60A679B4EFD}"/>
              </a:ext>
            </a:extLst>
          </p:cNvPr>
          <p:cNvSpPr/>
          <p:nvPr/>
        </p:nvSpPr>
        <p:spPr>
          <a:xfrm>
            <a:off x="2547044" y="4376783"/>
            <a:ext cx="609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15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BF487AE-B8BE-65F3-A545-8FB39B7E2645}"/>
              </a:ext>
            </a:extLst>
          </p:cNvPr>
          <p:cNvSpPr/>
          <p:nvPr/>
        </p:nvSpPr>
        <p:spPr>
          <a:xfrm>
            <a:off x="2278327" y="4175827"/>
            <a:ext cx="26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endParaRPr lang="en-GB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F054AEAF-DE59-6A89-345F-238D6E1D25AA}"/>
                  </a:ext>
                </a:extLst>
              </p:cNvPr>
              <p:cNvSpPr/>
              <p:nvPr/>
            </p:nvSpPr>
            <p:spPr>
              <a:xfrm>
                <a:off x="-106130" y="3618946"/>
                <a:ext cx="1185930" cy="300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00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  </m:t>
                          </m:r>
                        </m:num>
                        <m:den>
                          <m:r>
                            <a:rPr lang="en-GB" sz="1000" b="0" i="0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</m:t>
                          </m:r>
                        </m:den>
                      </m:f>
                    </m:oMath>
                  </m:oMathPara>
                </a14:m>
                <a:endParaRPr lang="en-GB" sz="10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F054AEAF-DE59-6A89-345F-238D6E1D25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6130" y="3618946"/>
                <a:ext cx="1185930" cy="30008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2" name="Group 91">
            <a:extLst>
              <a:ext uri="{FF2B5EF4-FFF2-40B4-BE49-F238E27FC236}">
                <a16:creationId xmlns:a16="http://schemas.microsoft.com/office/drawing/2014/main" id="{7AB37F75-0976-63F9-DC45-410C6164514F}"/>
              </a:ext>
            </a:extLst>
          </p:cNvPr>
          <p:cNvGrpSpPr/>
          <p:nvPr/>
        </p:nvGrpSpPr>
        <p:grpSpPr>
          <a:xfrm>
            <a:off x="3501889" y="4241642"/>
            <a:ext cx="374212" cy="478049"/>
            <a:chOff x="-1553606" y="6457263"/>
            <a:chExt cx="397866" cy="494104"/>
          </a:xfrm>
        </p:grpSpPr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95289C8D-ACB1-5467-7443-63649CB9FCCC}"/>
                </a:ext>
              </a:extLst>
            </p:cNvPr>
            <p:cNvSpPr/>
            <p:nvPr/>
          </p:nvSpPr>
          <p:spPr>
            <a:xfrm>
              <a:off x="-1464764" y="6457263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1 </a:t>
              </a:r>
              <a:endParaRPr lang="en-GB" sz="10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4" name="Rectangle 93">
                  <a:extLst>
                    <a:ext uri="{FF2B5EF4-FFF2-40B4-BE49-F238E27FC236}">
                      <a16:creationId xmlns:a16="http://schemas.microsoft.com/office/drawing/2014/main" id="{048708A2-B0E1-52C6-8F2D-9DC8641632B9}"/>
                    </a:ext>
                  </a:extLst>
                </p:cNvPr>
                <p:cNvSpPr/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num>
                          <m:den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den>
                        </m:f>
                      </m:oMath>
                    </m:oMathPara>
                  </a14:m>
                  <a:endParaRPr lang="en-GB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331" name="Rectangle 33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26D6F07D-013D-22A1-2AD4-E658D03A918B}"/>
                </a:ext>
              </a:extLst>
            </p:cNvPr>
            <p:cNvSpPr/>
            <p:nvPr/>
          </p:nvSpPr>
          <p:spPr>
            <a:xfrm>
              <a:off x="-1460134" y="6688989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3</a:t>
              </a:r>
              <a:endParaRPr lang="en-GB" sz="10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F46BDC88-A7D8-2E06-A22C-E72E8C73BD8A}"/>
              </a:ext>
            </a:extLst>
          </p:cNvPr>
          <p:cNvGrpSpPr/>
          <p:nvPr/>
        </p:nvGrpSpPr>
        <p:grpSpPr>
          <a:xfrm>
            <a:off x="3812264" y="4245301"/>
            <a:ext cx="374212" cy="478049"/>
            <a:chOff x="-1553606" y="6457263"/>
            <a:chExt cx="397866" cy="494104"/>
          </a:xfrm>
        </p:grpSpPr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A2AA4DA9-409E-D029-A474-AF703777AB22}"/>
                </a:ext>
              </a:extLst>
            </p:cNvPr>
            <p:cNvSpPr/>
            <p:nvPr/>
          </p:nvSpPr>
          <p:spPr>
            <a:xfrm>
              <a:off x="-1464764" y="6457263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1 </a:t>
              </a:r>
              <a:endParaRPr lang="en-GB" sz="10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Rectangle 97">
                  <a:extLst>
                    <a:ext uri="{FF2B5EF4-FFF2-40B4-BE49-F238E27FC236}">
                      <a16:creationId xmlns:a16="http://schemas.microsoft.com/office/drawing/2014/main" id="{2A44CD42-0A8B-52A4-051E-BDD3259F83DA}"/>
                    </a:ext>
                  </a:extLst>
                </p:cNvPr>
                <p:cNvSpPr/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num>
                          <m:den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den>
                        </m:f>
                      </m:oMath>
                    </m:oMathPara>
                  </a14:m>
                  <a:endParaRPr lang="en-GB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28" name="Rectangle 2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6BBCDE93-35C4-6A59-C220-9CF075190184}"/>
                </a:ext>
              </a:extLst>
            </p:cNvPr>
            <p:cNvSpPr/>
            <p:nvPr/>
          </p:nvSpPr>
          <p:spPr>
            <a:xfrm>
              <a:off x="-1460134" y="6688989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3</a:t>
              </a:r>
              <a:endParaRPr lang="en-GB" sz="10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sp>
        <p:nvSpPr>
          <p:cNvPr id="100" name="TextBox 99">
            <a:extLst>
              <a:ext uri="{FF2B5EF4-FFF2-40B4-BE49-F238E27FC236}">
                <a16:creationId xmlns:a16="http://schemas.microsoft.com/office/drawing/2014/main" id="{17EFDA1B-9718-E8BB-78E5-D9D9D0FA2C5B}"/>
              </a:ext>
            </a:extLst>
          </p:cNvPr>
          <p:cNvSpPr txBox="1"/>
          <p:nvPr/>
        </p:nvSpPr>
        <p:spPr>
          <a:xfrm>
            <a:off x="3222273" y="2851303"/>
            <a:ext cx="3302232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reciprocal </a:t>
            </a:r>
          </a:p>
          <a:p>
            <a:r>
              <a:rPr lang="en-GB" sz="1050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When you multiply a number by its reciprocal the answer is always 1</a:t>
            </a:r>
            <a:endParaRPr lang="en-GB" b="1" u="sng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30BB4F8-686E-7C94-37A1-1C9C1ED75979}"/>
              </a:ext>
            </a:extLst>
          </p:cNvPr>
          <p:cNvSpPr/>
          <p:nvPr/>
        </p:nvSpPr>
        <p:spPr>
          <a:xfrm>
            <a:off x="3343798" y="3966868"/>
            <a:ext cx="279605" cy="25295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 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F861D0C5-7E3A-CA17-D1BA-EFF837CF1D2A}"/>
              </a:ext>
            </a:extLst>
          </p:cNvPr>
          <p:cNvSpPr/>
          <p:nvPr/>
        </p:nvSpPr>
        <p:spPr>
          <a:xfrm>
            <a:off x="3481623" y="3910805"/>
            <a:ext cx="261516" cy="31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F547803B-0AE3-A6BD-FF36-01E57FD0E5CC}"/>
                  </a:ext>
                </a:extLst>
              </p:cNvPr>
              <p:cNvSpPr/>
              <p:nvPr/>
            </p:nvSpPr>
            <p:spPr>
              <a:xfrm>
                <a:off x="3572715" y="3921649"/>
                <a:ext cx="423684" cy="478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F547803B-0AE3-A6BD-FF36-01E57FD0E5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715" y="3921649"/>
                <a:ext cx="423684" cy="478974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4" name="Rectangle 103">
            <a:extLst>
              <a:ext uri="{FF2B5EF4-FFF2-40B4-BE49-F238E27FC236}">
                <a16:creationId xmlns:a16="http://schemas.microsoft.com/office/drawing/2014/main" id="{8A5387A4-DD4C-9971-1CAD-E384C67F3BA1}"/>
              </a:ext>
            </a:extLst>
          </p:cNvPr>
          <p:cNvSpPr/>
          <p:nvPr/>
        </p:nvSpPr>
        <p:spPr>
          <a:xfrm>
            <a:off x="3630219" y="3900413"/>
            <a:ext cx="279605" cy="25295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1 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878C1A9E-683E-9DC7-5C49-4AAC73F49CA9}"/>
              </a:ext>
            </a:extLst>
          </p:cNvPr>
          <p:cNvSpPr/>
          <p:nvPr/>
        </p:nvSpPr>
        <p:spPr>
          <a:xfrm>
            <a:off x="3629376" y="4089978"/>
            <a:ext cx="279605" cy="25295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 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B45C7146-6D57-3554-7BA8-84F0D6752787}"/>
              </a:ext>
            </a:extLst>
          </p:cNvPr>
          <p:cNvSpPr/>
          <p:nvPr/>
        </p:nvSpPr>
        <p:spPr>
          <a:xfrm>
            <a:off x="3820918" y="3900995"/>
            <a:ext cx="282001" cy="379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endParaRPr lang="en-GB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F390B84F-5282-BF36-A65D-DF689EEE3AD8}"/>
              </a:ext>
            </a:extLst>
          </p:cNvPr>
          <p:cNvSpPr/>
          <p:nvPr/>
        </p:nvSpPr>
        <p:spPr>
          <a:xfrm>
            <a:off x="4026145" y="3961580"/>
            <a:ext cx="734903" cy="284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</a:t>
            </a:r>
            <a:endParaRPr lang="en-GB" sz="28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53C677DA-CFC3-EB65-F376-C821311ABFD9}"/>
              </a:ext>
            </a:extLst>
          </p:cNvPr>
          <p:cNvSpPr/>
          <p:nvPr/>
        </p:nvSpPr>
        <p:spPr>
          <a:xfrm>
            <a:off x="4199091" y="4376783"/>
            <a:ext cx="734903" cy="284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 </a:t>
            </a:r>
            <a:endParaRPr lang="en-GB" sz="28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553E674F-A20F-9116-5619-C67BC9B8F458}"/>
              </a:ext>
            </a:extLst>
          </p:cNvPr>
          <p:cNvSpPr/>
          <p:nvPr/>
        </p:nvSpPr>
        <p:spPr>
          <a:xfrm>
            <a:off x="3700413" y="4293674"/>
            <a:ext cx="298980" cy="411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latin typeface="A little sunshine" panose="02000603000000000000" pitchFamily="2" charset="0"/>
                <a:ea typeface="A little sunshine" panose="02000603000000000000" pitchFamily="2" charset="0"/>
              </a:rPr>
              <a:t>+ </a:t>
            </a:r>
            <a:endParaRPr lang="en-GB" sz="4400" b="1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pic>
        <p:nvPicPr>
          <p:cNvPr id="111" name="Picture 110">
            <a:extLst>
              <a:ext uri="{FF2B5EF4-FFF2-40B4-BE49-F238E27FC236}">
                <a16:creationId xmlns:a16="http://schemas.microsoft.com/office/drawing/2014/main" id="{3985875B-4E2A-0774-0024-AD940B0C5234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5058589" y="3538135"/>
            <a:ext cx="954260" cy="385765"/>
          </a:xfrm>
          <a:prstGeom prst="rect">
            <a:avLst/>
          </a:prstGeom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7E99BAE1-4FBC-4882-5A90-606C12CC6EA7}"/>
              </a:ext>
            </a:extLst>
          </p:cNvPr>
          <p:cNvSpPr/>
          <p:nvPr/>
        </p:nvSpPr>
        <p:spPr>
          <a:xfrm>
            <a:off x="4716953" y="3308639"/>
            <a:ext cx="1827416" cy="407804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5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Reciprocals for division</a:t>
            </a:r>
          </a:p>
          <a:p>
            <a:r>
              <a:rPr lang="en-GB" sz="1000" dirty="0" err="1">
                <a:latin typeface="A little sunshine" panose="02000603000000000000" pitchFamily="2" charset="0"/>
                <a:ea typeface="A little sunshine" panose="02000603000000000000" pitchFamily="2" charset="0"/>
              </a:rPr>
              <a:t>e.g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34E27E9D-939D-4378-9AA5-6A8D8FE1F2BC}"/>
              </a:ext>
            </a:extLst>
          </p:cNvPr>
          <p:cNvSpPr/>
          <p:nvPr/>
        </p:nvSpPr>
        <p:spPr>
          <a:xfrm>
            <a:off x="5023364" y="3903486"/>
            <a:ext cx="73490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>
                <a:latin typeface="A little sunshine" panose="02000603000000000000" pitchFamily="2" charset="0"/>
                <a:ea typeface="A little sunshine" panose="02000603000000000000" pitchFamily="2" charset="0"/>
              </a:rPr>
              <a:t>5  </a:t>
            </a:r>
            <a:endParaRPr lang="en-GB" sz="2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0DDC2CF7-E4F2-8A10-C047-D4997EA8F0F5}"/>
              </a:ext>
            </a:extLst>
          </p:cNvPr>
          <p:cNvSpPr/>
          <p:nvPr/>
        </p:nvSpPr>
        <p:spPr>
          <a:xfrm>
            <a:off x="5151797" y="3853054"/>
            <a:ext cx="261516" cy="31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5B08F24-F62E-DA3A-E60A-8EDB1ED774C4}"/>
              </a:ext>
            </a:extLst>
          </p:cNvPr>
          <p:cNvSpPr/>
          <p:nvPr/>
        </p:nvSpPr>
        <p:spPr>
          <a:xfrm>
            <a:off x="5318514" y="3892462"/>
            <a:ext cx="73490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>
                <a:latin typeface="A little sunshine" panose="02000603000000000000" pitchFamily="2" charset="0"/>
                <a:ea typeface="A little sunshine" panose="02000603000000000000" pitchFamily="2" charset="0"/>
              </a:rPr>
              <a:t>4  </a:t>
            </a:r>
            <a:endParaRPr lang="en-GB" sz="2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CE6259ED-E7E2-CE45-A82A-0631CAB3D5E5}"/>
              </a:ext>
            </a:extLst>
          </p:cNvPr>
          <p:cNvSpPr/>
          <p:nvPr/>
        </p:nvSpPr>
        <p:spPr>
          <a:xfrm>
            <a:off x="5542931" y="3851037"/>
            <a:ext cx="282001" cy="379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endParaRPr lang="en-GB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E9B16A4C-8157-64BC-FA3B-0271B649D65B}"/>
              </a:ext>
            </a:extLst>
          </p:cNvPr>
          <p:cNvSpPr/>
          <p:nvPr/>
        </p:nvSpPr>
        <p:spPr>
          <a:xfrm>
            <a:off x="5698695" y="3903304"/>
            <a:ext cx="734903" cy="284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20 </a:t>
            </a:r>
            <a:endParaRPr lang="en-GB" sz="28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118" name="Curved Connector 452">
            <a:extLst>
              <a:ext uri="{FF2B5EF4-FFF2-40B4-BE49-F238E27FC236}">
                <a16:creationId xmlns:a16="http://schemas.microsoft.com/office/drawing/2014/main" id="{7BEB27D2-3CEE-C7DF-B2CF-5C53B44E4596}"/>
              </a:ext>
            </a:extLst>
          </p:cNvPr>
          <p:cNvCxnSpPr>
            <a:cxnSpLocks/>
          </p:cNvCxnSpPr>
          <p:nvPr/>
        </p:nvCxnSpPr>
        <p:spPr>
          <a:xfrm rot="16200000" flipH="1">
            <a:off x="5910529" y="3816379"/>
            <a:ext cx="370581" cy="59344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>
            <a:extLst>
              <a:ext uri="{FF2B5EF4-FFF2-40B4-BE49-F238E27FC236}">
                <a16:creationId xmlns:a16="http://schemas.microsoft.com/office/drawing/2014/main" id="{F44CBEC3-4B4D-0E04-816A-E02978991141}"/>
              </a:ext>
            </a:extLst>
          </p:cNvPr>
          <p:cNvSpPr/>
          <p:nvPr/>
        </p:nvSpPr>
        <p:spPr>
          <a:xfrm>
            <a:off x="4750120" y="4255659"/>
            <a:ext cx="1761082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Multiplying by a reciprocal gives the same outcome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A979542F-0E72-A160-1613-F9C5845954A4}"/>
              </a:ext>
            </a:extLst>
          </p:cNvPr>
          <p:cNvSpPr/>
          <p:nvPr/>
        </p:nvSpPr>
        <p:spPr>
          <a:xfrm>
            <a:off x="3284353" y="4236330"/>
            <a:ext cx="279605" cy="25295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1 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CF736554-7EC1-1809-9B36-9172A22748F6}"/>
                  </a:ext>
                </a:extLst>
              </p:cNvPr>
              <p:cNvSpPr/>
              <p:nvPr/>
            </p:nvSpPr>
            <p:spPr>
              <a:xfrm>
                <a:off x="3199284" y="4311666"/>
                <a:ext cx="423685" cy="478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CF736554-7EC1-1809-9B36-9172A22748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284" y="4311666"/>
                <a:ext cx="423685" cy="478974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2" name="Rectangle 121">
            <a:extLst>
              <a:ext uri="{FF2B5EF4-FFF2-40B4-BE49-F238E27FC236}">
                <a16:creationId xmlns:a16="http://schemas.microsoft.com/office/drawing/2014/main" id="{315E025D-34DD-4B45-D175-6FA475E80616}"/>
              </a:ext>
            </a:extLst>
          </p:cNvPr>
          <p:cNvSpPr/>
          <p:nvPr/>
        </p:nvSpPr>
        <p:spPr>
          <a:xfrm>
            <a:off x="3288983" y="4468056"/>
            <a:ext cx="279605" cy="25295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0994DE37-5642-4E08-A631-E1B7AC63950F}"/>
              </a:ext>
            </a:extLst>
          </p:cNvPr>
          <p:cNvSpPr/>
          <p:nvPr/>
        </p:nvSpPr>
        <p:spPr>
          <a:xfrm>
            <a:off x="3242003" y="2890291"/>
            <a:ext cx="3302232" cy="1848643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946BD21A-A503-ED41-A6E7-2516BDB20406}"/>
              </a:ext>
            </a:extLst>
          </p:cNvPr>
          <p:cNvSpPr/>
          <p:nvPr/>
        </p:nvSpPr>
        <p:spPr>
          <a:xfrm>
            <a:off x="3407275" y="4302188"/>
            <a:ext cx="298980" cy="411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latin typeface="A little sunshine" panose="02000603000000000000" pitchFamily="2" charset="0"/>
                <a:ea typeface="A little sunshine" panose="02000603000000000000" pitchFamily="2" charset="0"/>
              </a:rPr>
              <a:t>+ </a:t>
            </a:r>
            <a:endParaRPr lang="en-GB" sz="4400" b="1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3A58678-6654-9385-73F3-F7FC73F25BB1}"/>
              </a:ext>
            </a:extLst>
          </p:cNvPr>
          <p:cNvSpPr/>
          <p:nvPr/>
        </p:nvSpPr>
        <p:spPr>
          <a:xfrm>
            <a:off x="4016920" y="4320604"/>
            <a:ext cx="282001" cy="379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endParaRPr lang="en-GB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DA926907-355F-A13A-ECD4-27774877B0C4}"/>
              </a:ext>
            </a:extLst>
          </p:cNvPr>
          <p:cNvGrpSpPr/>
          <p:nvPr/>
        </p:nvGrpSpPr>
        <p:grpSpPr>
          <a:xfrm>
            <a:off x="3400544" y="3576912"/>
            <a:ext cx="374212" cy="478049"/>
            <a:chOff x="-1553606" y="6457263"/>
            <a:chExt cx="397866" cy="494104"/>
          </a:xfrm>
        </p:grpSpPr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7D5C19DF-4E09-D4DE-09FE-01D5C1601658}"/>
                </a:ext>
              </a:extLst>
            </p:cNvPr>
            <p:cNvSpPr/>
            <p:nvPr/>
          </p:nvSpPr>
          <p:spPr>
            <a:xfrm>
              <a:off x="-1464764" y="6457263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1 </a:t>
              </a:r>
              <a:endParaRPr lang="en-GB" sz="100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8" name="Rectangle 127">
                  <a:extLst>
                    <a:ext uri="{FF2B5EF4-FFF2-40B4-BE49-F238E27FC236}">
                      <a16:creationId xmlns:a16="http://schemas.microsoft.com/office/drawing/2014/main" id="{8E265CF8-78DB-A0DC-F806-B1C35ED5E655}"/>
                    </a:ext>
                  </a:extLst>
                </p:cNvPr>
                <p:cNvSpPr/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num>
                          <m:den>
                            <m:r>
                              <a:rPr lang="en-GB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den>
                        </m:f>
                      </m:oMath>
                    </m:oMathPara>
                  </a14:m>
                  <a:endParaRPr lang="en-GB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336" name="Rectangle 3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553606" y="6485149"/>
                  <a:ext cx="397866" cy="466218"/>
                </a:xfrm>
                <a:prstGeom prst="rect">
                  <a:avLst/>
                </a:prstGeom>
                <a:blipFill>
                  <a:blip r:embed="rId36"/>
                  <a:stretch>
                    <a:fillRect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4C13F0A5-5B7C-7FB5-5876-C361358C1815}"/>
                </a:ext>
              </a:extLst>
            </p:cNvPr>
            <p:cNvSpPr/>
            <p:nvPr/>
          </p:nvSpPr>
          <p:spPr>
            <a:xfrm>
              <a:off x="-1460134" y="6688989"/>
              <a:ext cx="262566" cy="246221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3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sp>
        <p:nvSpPr>
          <p:cNvPr id="130" name="Rectangle 129">
            <a:extLst>
              <a:ext uri="{FF2B5EF4-FFF2-40B4-BE49-F238E27FC236}">
                <a16:creationId xmlns:a16="http://schemas.microsoft.com/office/drawing/2014/main" id="{823FB5C9-B03E-8518-B7D1-A929DDF1AB8C}"/>
              </a:ext>
            </a:extLst>
          </p:cNvPr>
          <p:cNvSpPr/>
          <p:nvPr/>
        </p:nvSpPr>
        <p:spPr>
          <a:xfrm>
            <a:off x="3255832" y="3485135"/>
            <a:ext cx="1407823" cy="415498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reciprocal of 3 is       and vice versa  </a:t>
            </a:r>
          </a:p>
        </p:txBody>
      </p: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46F05C6B-9168-7508-7F8A-7FEFC3DA8498}"/>
              </a:ext>
            </a:extLst>
          </p:cNvPr>
          <p:cNvGrpSpPr/>
          <p:nvPr/>
        </p:nvGrpSpPr>
        <p:grpSpPr>
          <a:xfrm>
            <a:off x="240372" y="4843180"/>
            <a:ext cx="3374055" cy="2667747"/>
            <a:chOff x="3031437" y="6666864"/>
            <a:chExt cx="3164596" cy="1705859"/>
          </a:xfrm>
        </p:grpSpPr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D90A4127-CE30-7927-B667-9A68F39F2587}"/>
                </a:ext>
              </a:extLst>
            </p:cNvPr>
            <p:cNvSpPr/>
            <p:nvPr/>
          </p:nvSpPr>
          <p:spPr>
            <a:xfrm>
              <a:off x="3031437" y="6703752"/>
              <a:ext cx="2708022" cy="1668971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C1337DCC-DD1F-899A-0A28-AE608090B167}"/>
                </a:ext>
              </a:extLst>
            </p:cNvPr>
            <p:cNvSpPr txBox="1"/>
            <p:nvPr/>
          </p:nvSpPr>
          <p:spPr>
            <a:xfrm>
              <a:off x="3039621" y="6666864"/>
              <a:ext cx="3156412" cy="593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Dividing an integer by an unit </a:t>
              </a:r>
            </a:p>
            <a:p>
              <a:r>
                <a:rPr lang="en-GB" sz="16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fraction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02D9E79C-AA9C-B380-36FF-9769C2093B29}"/>
                </a:ext>
              </a:extLst>
            </p:cNvPr>
            <p:cNvSpPr/>
            <p:nvPr/>
          </p:nvSpPr>
          <p:spPr>
            <a:xfrm>
              <a:off x="3077720" y="7459961"/>
              <a:ext cx="69011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1  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9C22736D-6D47-65F7-50F9-F04A8BF97709}"/>
                </a:ext>
              </a:extLst>
            </p:cNvPr>
            <p:cNvSpPr/>
            <p:nvPr/>
          </p:nvSpPr>
          <p:spPr>
            <a:xfrm>
              <a:off x="3177980" y="7335686"/>
              <a:ext cx="3129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÷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8" name="Rectangle 137">
                  <a:extLst>
                    <a:ext uri="{FF2B5EF4-FFF2-40B4-BE49-F238E27FC236}">
                      <a16:creationId xmlns:a16="http://schemas.microsoft.com/office/drawing/2014/main" id="{017802C5-DAF4-8D95-6DD5-10C96F4FCECC}"/>
                    </a:ext>
                  </a:extLst>
                </p:cNvPr>
                <p:cNvSpPr/>
                <p:nvPr/>
              </p:nvSpPr>
              <p:spPr>
                <a:xfrm>
                  <a:off x="3037475" y="7449429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 </m:t>
                            </m:r>
                          </m:num>
                          <m:den>
                            <m:r>
                              <a:rPr lang="en-GB" sz="100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138" name="Rectangle 137">
                  <a:extLst>
                    <a:ext uri="{FF2B5EF4-FFF2-40B4-BE49-F238E27FC236}">
                      <a16:creationId xmlns:a16="http://schemas.microsoft.com/office/drawing/2014/main" id="{017802C5-DAF4-8D95-6DD5-10C96F4FCEC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37475" y="7449429"/>
                  <a:ext cx="1185930" cy="300082"/>
                </a:xfrm>
                <a:prstGeom prst="rect">
                  <a:avLst/>
                </a:prstGeom>
                <a:blipFill>
                  <a:blip r:embed="rId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00C5E17F-EFC6-2F82-58EA-FD562515A57D}"/>
                </a:ext>
              </a:extLst>
            </p:cNvPr>
            <p:cNvSpPr/>
            <p:nvPr/>
          </p:nvSpPr>
          <p:spPr>
            <a:xfrm>
              <a:off x="3476949" y="7514797"/>
              <a:ext cx="60903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4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61B1B6D0-D2BE-D037-5192-4694551AD21B}"/>
                </a:ext>
              </a:extLst>
            </p:cNvPr>
            <p:cNvSpPr/>
            <p:nvPr/>
          </p:nvSpPr>
          <p:spPr>
            <a:xfrm>
              <a:off x="3492990" y="7391502"/>
              <a:ext cx="60903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1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CA071B13-E93C-409B-468F-52863EE16881}"/>
                </a:ext>
              </a:extLst>
            </p:cNvPr>
            <p:cNvSpPr/>
            <p:nvPr/>
          </p:nvSpPr>
          <p:spPr>
            <a:xfrm>
              <a:off x="3091928" y="7717291"/>
              <a:ext cx="823590" cy="369008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How many quarters are in 1? </a:t>
              </a:r>
            </a:p>
          </p:txBody>
        </p:sp>
        <p:sp>
          <p:nvSpPr>
            <p:cNvPr id="142" name="Right Brace 141">
              <a:extLst>
                <a:ext uri="{FF2B5EF4-FFF2-40B4-BE49-F238E27FC236}">
                  <a16:creationId xmlns:a16="http://schemas.microsoft.com/office/drawing/2014/main" id="{88927A60-4DC0-42CC-3B4D-E0A239A1F992}"/>
                </a:ext>
              </a:extLst>
            </p:cNvPr>
            <p:cNvSpPr/>
            <p:nvPr/>
          </p:nvSpPr>
          <p:spPr>
            <a:xfrm rot="5400000">
              <a:off x="3429918" y="7383571"/>
              <a:ext cx="45719" cy="58972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CA4B8ECE-3A07-0CB1-197F-C4F8758219DD}"/>
                </a:ext>
              </a:extLst>
            </p:cNvPr>
            <p:cNvSpPr/>
            <p:nvPr/>
          </p:nvSpPr>
          <p:spPr>
            <a:xfrm>
              <a:off x="3656102" y="7391686"/>
              <a:ext cx="2648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=</a:t>
              </a:r>
              <a:endParaRPr lang="en-GB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4BF4158F-25F5-41BF-98E1-4E17F16B8B11}"/>
                </a:ext>
              </a:extLst>
            </p:cNvPr>
            <p:cNvSpPr/>
            <p:nvPr/>
          </p:nvSpPr>
          <p:spPr>
            <a:xfrm>
              <a:off x="3817655" y="7413378"/>
              <a:ext cx="69011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4 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5F184BCD-E966-9F42-7F39-545530046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>
            <a:xfrm>
              <a:off x="3114410" y="7102711"/>
              <a:ext cx="954567" cy="285658"/>
            </a:xfrm>
            <a:prstGeom prst="rect">
              <a:avLst/>
            </a:prstGeom>
          </p:spPr>
        </p:pic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0B796901-BB9A-9A35-3402-91978FA0FC5A}"/>
                </a:ext>
              </a:extLst>
            </p:cNvPr>
            <p:cNvSpPr/>
            <p:nvPr/>
          </p:nvSpPr>
          <p:spPr>
            <a:xfrm>
              <a:off x="4487956" y="6972337"/>
              <a:ext cx="1096948" cy="678974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“</a:t>
              </a:r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There are 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4 quarters </a:t>
              </a:r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in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1 whole.</a:t>
              </a:r>
            </a:p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Therefore, there are 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20 quarters </a:t>
              </a:r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in</a:t>
              </a:r>
              <a:r>
                <a:rPr lang="en-GB" sz="105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5 wholes”</a:t>
              </a:r>
              <a:endPara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47" name="Oval Callout 88">
              <a:extLst>
                <a:ext uri="{FF2B5EF4-FFF2-40B4-BE49-F238E27FC236}">
                  <a16:creationId xmlns:a16="http://schemas.microsoft.com/office/drawing/2014/main" id="{4B882A03-92E1-E3B4-F532-198D41F980EB}"/>
                </a:ext>
              </a:extLst>
            </p:cNvPr>
            <p:cNvSpPr/>
            <p:nvPr/>
          </p:nvSpPr>
          <p:spPr>
            <a:xfrm>
              <a:off x="4409707" y="6890006"/>
              <a:ext cx="1312309" cy="884387"/>
            </a:xfrm>
            <a:prstGeom prst="wedgeEllipseCallout">
              <a:avLst>
                <a:gd name="adj1" fmla="val -50522"/>
                <a:gd name="adj2" fmla="val 53509"/>
              </a:avLst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8CDA58C4-5C54-FE6B-BEB7-959B4013ECA2}"/>
                </a:ext>
              </a:extLst>
            </p:cNvPr>
            <p:cNvSpPr/>
            <p:nvPr/>
          </p:nvSpPr>
          <p:spPr>
            <a:xfrm>
              <a:off x="4156260" y="7868731"/>
              <a:ext cx="69011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5  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340E3240-F537-457C-9363-9C6CF573F1C8}"/>
                </a:ext>
              </a:extLst>
            </p:cNvPr>
            <p:cNvSpPr/>
            <p:nvPr/>
          </p:nvSpPr>
          <p:spPr>
            <a:xfrm>
              <a:off x="4265646" y="7762255"/>
              <a:ext cx="3129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÷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0" name="Rectangle 149">
                  <a:extLst>
                    <a:ext uri="{FF2B5EF4-FFF2-40B4-BE49-F238E27FC236}">
                      <a16:creationId xmlns:a16="http://schemas.microsoft.com/office/drawing/2014/main" id="{D7172B66-FA9D-D360-CA8F-6DFF91C7F397}"/>
                    </a:ext>
                  </a:extLst>
                </p:cNvPr>
                <p:cNvSpPr/>
                <p:nvPr/>
              </p:nvSpPr>
              <p:spPr>
                <a:xfrm>
                  <a:off x="4080935" y="7884222"/>
                  <a:ext cx="1185930" cy="30008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000" i="1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</m:ctrlPr>
                          </m:fPr>
                          <m:num>
                            <m:r>
                              <a:rPr lang="en-GB" sz="100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    </m:t>
                            </m:r>
                          </m:num>
                          <m:den>
                            <m:r>
                              <a:rPr lang="en-GB" sz="1000">
                                <a:latin typeface="Cambria Math" panose="02040503050406030204" pitchFamily="18" charset="0"/>
                                <a:ea typeface="A little sunshine" panose="02000603000000000000" pitchFamily="2" charset="0"/>
                              </a:rPr>
                              <m:t>   </m:t>
                            </m:r>
                          </m:den>
                        </m:f>
                      </m:oMath>
                    </m:oMathPara>
                  </a14:m>
                  <a:endPara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150" name="Rectangle 149">
                  <a:extLst>
                    <a:ext uri="{FF2B5EF4-FFF2-40B4-BE49-F238E27FC236}">
                      <a16:creationId xmlns:a16="http://schemas.microsoft.com/office/drawing/2014/main" id="{D7172B66-FA9D-D360-CA8F-6DFF91C7F39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80935" y="7884222"/>
                  <a:ext cx="1185930" cy="300082"/>
                </a:xfrm>
                <a:prstGeom prst="rect">
                  <a:avLst/>
                </a:prstGeom>
                <a:blipFill>
                  <a:blip r:embed="rId3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E32E4446-4D7D-D6EC-520B-4531EED8FDA0}"/>
                </a:ext>
              </a:extLst>
            </p:cNvPr>
            <p:cNvSpPr/>
            <p:nvPr/>
          </p:nvSpPr>
          <p:spPr>
            <a:xfrm>
              <a:off x="4530031" y="7960647"/>
              <a:ext cx="60903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4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7181FA6E-8273-A464-6504-3D28D74AA02D}"/>
                </a:ext>
              </a:extLst>
            </p:cNvPr>
            <p:cNvSpPr/>
            <p:nvPr/>
          </p:nvSpPr>
          <p:spPr>
            <a:xfrm>
              <a:off x="4546200" y="7820496"/>
              <a:ext cx="60903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1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2AC26669-B41F-001C-D5C6-FA7993ECAE4F}"/>
                </a:ext>
              </a:extLst>
            </p:cNvPr>
            <p:cNvSpPr/>
            <p:nvPr/>
          </p:nvSpPr>
          <p:spPr>
            <a:xfrm>
              <a:off x="4746979" y="7837536"/>
              <a:ext cx="2648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=</a:t>
              </a:r>
              <a:endParaRPr lang="en-GB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804DD6F6-5464-156B-769B-275C96594544}"/>
                </a:ext>
              </a:extLst>
            </p:cNvPr>
            <p:cNvSpPr/>
            <p:nvPr/>
          </p:nvSpPr>
          <p:spPr>
            <a:xfrm>
              <a:off x="4896166" y="7874297"/>
              <a:ext cx="69011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20 </a:t>
              </a:r>
              <a:endParaRPr lang="en-GB" sz="28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sp>
        <p:nvSpPr>
          <p:cNvPr id="157" name="Rectangle 156">
            <a:extLst>
              <a:ext uri="{FF2B5EF4-FFF2-40B4-BE49-F238E27FC236}">
                <a16:creationId xmlns:a16="http://schemas.microsoft.com/office/drawing/2014/main" id="{DE849A5B-A7D2-D708-C510-8484329A0899}"/>
              </a:ext>
            </a:extLst>
          </p:cNvPr>
          <p:cNvSpPr/>
          <p:nvPr/>
        </p:nvSpPr>
        <p:spPr>
          <a:xfrm>
            <a:off x="3275193" y="4958347"/>
            <a:ext cx="3293089" cy="2552579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F51CAAF5-2162-4CF4-E8AB-FAF8A55198E9}"/>
              </a:ext>
            </a:extLst>
          </p:cNvPr>
          <p:cNvSpPr txBox="1"/>
          <p:nvPr/>
        </p:nvSpPr>
        <p:spPr>
          <a:xfrm>
            <a:off x="3246467" y="4903868"/>
            <a:ext cx="3497233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Dividing any fractions </a:t>
            </a:r>
          </a:p>
          <a:p>
            <a:r>
              <a:rPr lang="en-GB" sz="1050" i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Remember to use reciprocals </a:t>
            </a:r>
            <a:endParaRPr lang="en-GB" b="1" u="sng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FF0806A9-C0D5-317F-AE01-745CA809B8EF}"/>
              </a:ext>
            </a:extLst>
          </p:cNvPr>
          <p:cNvSpPr/>
          <p:nvPr/>
        </p:nvSpPr>
        <p:spPr>
          <a:xfrm>
            <a:off x="3677328" y="5451307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2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853F4D42-BB39-0DF1-71CC-8CA385E39996}"/>
              </a:ext>
            </a:extLst>
          </p:cNvPr>
          <p:cNvSpPr/>
          <p:nvPr/>
        </p:nvSpPr>
        <p:spPr>
          <a:xfrm>
            <a:off x="3686384" y="5634480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005E2BAF-F8FC-ED76-878D-5C5B00A4A7ED}"/>
                  </a:ext>
                </a:extLst>
              </p:cNvPr>
              <p:cNvSpPr/>
              <p:nvPr/>
            </p:nvSpPr>
            <p:spPr>
              <a:xfrm>
                <a:off x="3597190" y="5473615"/>
                <a:ext cx="522844" cy="466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005E2BAF-F8FC-ED76-878D-5C5B00A4A7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7190" y="5473615"/>
                <a:ext cx="522844" cy="466218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2" name="Rectangle 161">
            <a:extLst>
              <a:ext uri="{FF2B5EF4-FFF2-40B4-BE49-F238E27FC236}">
                <a16:creationId xmlns:a16="http://schemas.microsoft.com/office/drawing/2014/main" id="{7CF34541-0731-86F2-30F7-A43C12E4CCBD}"/>
              </a:ext>
            </a:extLst>
          </p:cNvPr>
          <p:cNvSpPr/>
          <p:nvPr/>
        </p:nvSpPr>
        <p:spPr>
          <a:xfrm>
            <a:off x="4047291" y="5449349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C796FE68-54CC-39CF-A255-12299EEC3B95}"/>
              </a:ext>
            </a:extLst>
          </p:cNvPr>
          <p:cNvSpPr/>
          <p:nvPr/>
        </p:nvSpPr>
        <p:spPr>
          <a:xfrm>
            <a:off x="4053234" y="5648755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4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44059E37-3489-4EE2-8DB6-E85EBD6F358C}"/>
                  </a:ext>
                </a:extLst>
              </p:cNvPr>
              <p:cNvSpPr/>
              <p:nvPr/>
            </p:nvSpPr>
            <p:spPr>
              <a:xfrm>
                <a:off x="3967893" y="5469132"/>
                <a:ext cx="463132" cy="466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44059E37-3489-4EE2-8DB6-E85EBD6F35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7893" y="5469132"/>
                <a:ext cx="463132" cy="466218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5" name="Rectangle 164">
            <a:extLst>
              <a:ext uri="{FF2B5EF4-FFF2-40B4-BE49-F238E27FC236}">
                <a16:creationId xmlns:a16="http://schemas.microsoft.com/office/drawing/2014/main" id="{C9B1D462-D949-4B4C-E160-A57C5814167B}"/>
              </a:ext>
            </a:extLst>
          </p:cNvPr>
          <p:cNvSpPr/>
          <p:nvPr/>
        </p:nvSpPr>
        <p:spPr>
          <a:xfrm>
            <a:off x="3671385" y="5937308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2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436277CA-BFCE-8AC9-5367-17973DF8367F}"/>
              </a:ext>
            </a:extLst>
          </p:cNvPr>
          <p:cNvSpPr/>
          <p:nvPr/>
        </p:nvSpPr>
        <p:spPr>
          <a:xfrm>
            <a:off x="3680441" y="6120481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0C257AA3-BA96-E229-7E64-A18E2F7E1D6D}"/>
                  </a:ext>
                </a:extLst>
              </p:cNvPr>
              <p:cNvSpPr/>
              <p:nvPr/>
            </p:nvSpPr>
            <p:spPr>
              <a:xfrm>
                <a:off x="3591247" y="5959616"/>
                <a:ext cx="522844" cy="466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0C257AA3-BA96-E229-7E64-A18E2F7E1D6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1247" y="5959616"/>
                <a:ext cx="522844" cy="466218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8" name="Rectangle 167">
            <a:extLst>
              <a:ext uri="{FF2B5EF4-FFF2-40B4-BE49-F238E27FC236}">
                <a16:creationId xmlns:a16="http://schemas.microsoft.com/office/drawing/2014/main" id="{2A694738-0A49-18D6-BA67-09E32430C3F6}"/>
              </a:ext>
            </a:extLst>
          </p:cNvPr>
          <p:cNvSpPr/>
          <p:nvPr/>
        </p:nvSpPr>
        <p:spPr>
          <a:xfrm>
            <a:off x="4047291" y="6111366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F311BBFB-65E3-3D91-C653-EC67097BA34C}"/>
              </a:ext>
            </a:extLst>
          </p:cNvPr>
          <p:cNvSpPr/>
          <p:nvPr/>
        </p:nvSpPr>
        <p:spPr>
          <a:xfrm>
            <a:off x="4040409" y="5922938"/>
            <a:ext cx="7089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>
                <a:latin typeface="A little sunshine" panose="02000603000000000000" pitchFamily="2" charset="0"/>
                <a:ea typeface="A little sunshine" panose="02000603000000000000" pitchFamily="2" charset="0"/>
              </a:rPr>
              <a:t>4</a:t>
            </a:r>
            <a:endParaRPr lang="en-GB" sz="10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47530D6C-E7DD-AFC3-49B0-64C2849B7402}"/>
                  </a:ext>
                </a:extLst>
              </p:cNvPr>
              <p:cNvSpPr/>
              <p:nvPr/>
            </p:nvSpPr>
            <p:spPr>
              <a:xfrm>
                <a:off x="3961950" y="5955133"/>
                <a:ext cx="463132" cy="466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47530D6C-E7DD-AFC3-49B0-64C2849B74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1950" y="5955133"/>
                <a:ext cx="463132" cy="466218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1" name="Rectangle 170">
            <a:extLst>
              <a:ext uri="{FF2B5EF4-FFF2-40B4-BE49-F238E27FC236}">
                <a16:creationId xmlns:a16="http://schemas.microsoft.com/office/drawing/2014/main" id="{4C5EF35A-F8AB-0F0B-9278-E2DB4E788945}"/>
              </a:ext>
            </a:extLst>
          </p:cNvPr>
          <p:cNvSpPr/>
          <p:nvPr/>
        </p:nvSpPr>
        <p:spPr>
          <a:xfrm>
            <a:off x="3851314" y="5308608"/>
            <a:ext cx="3642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latin typeface="A little sunshine" panose="02000603000000000000" pitchFamily="2" charset="0"/>
                <a:ea typeface="A little sunshine" panose="02000603000000000000" pitchFamily="2" charset="0"/>
              </a:rPr>
              <a:t>÷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88FEA5C-8FF9-BBB8-C76B-D9815895B897}"/>
              </a:ext>
            </a:extLst>
          </p:cNvPr>
          <p:cNvSpPr/>
          <p:nvPr/>
        </p:nvSpPr>
        <p:spPr>
          <a:xfrm>
            <a:off x="3886784" y="5961146"/>
            <a:ext cx="2858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</a:p>
        </p:txBody>
      </p:sp>
      <p:cxnSp>
        <p:nvCxnSpPr>
          <p:cNvPr id="173" name="Curved Connector 470">
            <a:extLst>
              <a:ext uri="{FF2B5EF4-FFF2-40B4-BE49-F238E27FC236}">
                <a16:creationId xmlns:a16="http://schemas.microsoft.com/office/drawing/2014/main" id="{049B18BC-20D6-2BAF-CADA-793D18EC2FA3}"/>
              </a:ext>
            </a:extLst>
          </p:cNvPr>
          <p:cNvCxnSpPr>
            <a:cxnSpLocks/>
          </p:cNvCxnSpPr>
          <p:nvPr/>
        </p:nvCxnSpPr>
        <p:spPr>
          <a:xfrm rot="16200000" flipH="1">
            <a:off x="4092849" y="5895072"/>
            <a:ext cx="360711" cy="55728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Rectangle 173">
            <a:extLst>
              <a:ext uri="{FF2B5EF4-FFF2-40B4-BE49-F238E27FC236}">
                <a16:creationId xmlns:a16="http://schemas.microsoft.com/office/drawing/2014/main" id="{78CACC60-0C1C-5798-73F4-8BCE65079517}"/>
              </a:ext>
            </a:extLst>
          </p:cNvPr>
          <p:cNvSpPr/>
          <p:nvPr/>
        </p:nvSpPr>
        <p:spPr>
          <a:xfrm>
            <a:off x="5030586" y="5597843"/>
            <a:ext cx="1070322" cy="738664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Multiplying by a reciprocal gives the same outcome</a:t>
            </a:r>
          </a:p>
        </p:txBody>
      </p:sp>
      <p:pic>
        <p:nvPicPr>
          <p:cNvPr id="175" name="Picture 174">
            <a:extLst>
              <a:ext uri="{FF2B5EF4-FFF2-40B4-BE49-F238E27FC236}">
                <a16:creationId xmlns:a16="http://schemas.microsoft.com/office/drawing/2014/main" id="{AFF345CA-8D04-0D7C-968F-8EBECFB10AEA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3493473" y="6728814"/>
            <a:ext cx="1040591" cy="532110"/>
          </a:xfrm>
          <a:prstGeom prst="rect">
            <a:avLst/>
          </a:prstGeom>
        </p:spPr>
      </p:pic>
      <p:sp>
        <p:nvSpPr>
          <p:cNvPr id="176" name="Rectangle 175">
            <a:extLst>
              <a:ext uri="{FF2B5EF4-FFF2-40B4-BE49-F238E27FC236}">
                <a16:creationId xmlns:a16="http://schemas.microsoft.com/office/drawing/2014/main" id="{D8C1F8EF-C6F9-9F6E-32C0-9EEDBD00AC31}"/>
              </a:ext>
            </a:extLst>
          </p:cNvPr>
          <p:cNvSpPr/>
          <p:nvPr/>
        </p:nvSpPr>
        <p:spPr>
          <a:xfrm>
            <a:off x="3445472" y="6458937"/>
            <a:ext cx="942477" cy="246221"/>
          </a:xfrm>
          <a:prstGeom prst="rect">
            <a:avLst/>
          </a:prstGeom>
          <a:ln w="31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10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Represented</a:t>
            </a:r>
            <a:endParaRPr lang="en-GB" sz="10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F1D32953-15C3-4AC2-2D17-487469DC8DA9}"/>
              </a:ext>
            </a:extLst>
          </p:cNvPr>
          <p:cNvSpPr/>
          <p:nvPr/>
        </p:nvSpPr>
        <p:spPr>
          <a:xfrm>
            <a:off x="4529905" y="6734879"/>
            <a:ext cx="3082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endParaRPr lang="en-GB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C6ABE327-2D21-B5AC-07A5-CE769EEC43EF}"/>
                  </a:ext>
                </a:extLst>
              </p:cNvPr>
              <p:cNvSpPr/>
              <p:nvPr/>
            </p:nvSpPr>
            <p:spPr>
              <a:xfrm>
                <a:off x="4698822" y="6691342"/>
                <a:ext cx="463132" cy="466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fPr>
                        <m:num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num>
                        <m:den>
                          <m:r>
                            <a:rPr lang="en-GB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   </m:t>
                          </m:r>
                        </m:den>
                      </m:f>
                    </m:oMath>
                  </m:oMathPara>
                </a14:m>
                <a:endParaRPr lang="en-GB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C6ABE327-2D21-B5AC-07A5-CE769EEC43E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822" y="6691342"/>
                <a:ext cx="463132" cy="466218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9" name="Rectangle 178">
            <a:extLst>
              <a:ext uri="{FF2B5EF4-FFF2-40B4-BE49-F238E27FC236}">
                <a16:creationId xmlns:a16="http://schemas.microsoft.com/office/drawing/2014/main" id="{068F729E-6E33-634E-54A0-F4FD9B1379B4}"/>
              </a:ext>
            </a:extLst>
          </p:cNvPr>
          <p:cNvSpPr/>
          <p:nvPr/>
        </p:nvSpPr>
        <p:spPr>
          <a:xfrm>
            <a:off x="4751627" y="6631620"/>
            <a:ext cx="8033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>
                <a:latin typeface="A little sunshine" panose="02000603000000000000" pitchFamily="2" charset="0"/>
                <a:ea typeface="A little sunshine" panose="02000603000000000000" pitchFamily="2" charset="0"/>
              </a:rPr>
              <a:t>8</a:t>
            </a:r>
            <a:endParaRPr lang="en-GB" sz="28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BFA16DF5-CA11-DD66-259F-728B7029BCDD}"/>
              </a:ext>
            </a:extLst>
          </p:cNvPr>
          <p:cNvSpPr/>
          <p:nvPr/>
        </p:nvSpPr>
        <p:spPr>
          <a:xfrm>
            <a:off x="4752756" y="6883726"/>
            <a:ext cx="8033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>
                <a:latin typeface="A little sunshine" panose="02000603000000000000" pitchFamily="2" charset="0"/>
                <a:ea typeface="A little sunshine" panose="02000603000000000000" pitchFamily="2" charset="0"/>
              </a:rPr>
              <a:t>15</a:t>
            </a:r>
            <a:endParaRPr lang="en-GB" sz="28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55" name="Title 1">
            <a:extLst>
              <a:ext uri="{FF2B5EF4-FFF2-40B4-BE49-F238E27FC236}">
                <a16:creationId xmlns:a16="http://schemas.microsoft.com/office/drawing/2014/main" id="{A159985D-B9ED-40B9-9626-0E9FC6DB1A1C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5755512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222B3-641E-70B9-1DE1-AD8671B0DB6A}"/>
              </a:ext>
            </a:extLst>
          </p:cNvPr>
          <p:cNvSpPr txBox="1"/>
          <p:nvPr/>
        </p:nvSpPr>
        <p:spPr>
          <a:xfrm>
            <a:off x="-184935" y="811928"/>
            <a:ext cx="3431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Working in the Cartesian plane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C531522-C3AC-699F-226D-B07204A1121B}"/>
              </a:ext>
            </a:extLst>
          </p:cNvPr>
          <p:cNvGraphicFramePr>
            <a:graphicFrameLocks noGrp="1"/>
          </p:cNvGraphicFramePr>
          <p:nvPr/>
        </p:nvGraphicFramePr>
        <p:xfrm>
          <a:off x="666309" y="1482803"/>
          <a:ext cx="5222112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0499">
                  <a:extLst>
                    <a:ext uri="{9D8B030D-6E8A-4147-A177-3AD203B41FA5}">
                      <a16:colId xmlns:a16="http://schemas.microsoft.com/office/drawing/2014/main" val="1350283723"/>
                    </a:ext>
                  </a:extLst>
                </a:gridCol>
                <a:gridCol w="4101613">
                  <a:extLst>
                    <a:ext uri="{9D8B030D-6E8A-4147-A177-3AD203B41FA5}">
                      <a16:colId xmlns:a16="http://schemas.microsoft.com/office/drawing/2014/main" val="3615925097"/>
                    </a:ext>
                  </a:extLst>
                </a:gridCol>
              </a:tblGrid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Quadrant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four quarters of the coordinate plane.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0813145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Coordinate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set of values that show an exact position.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430787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Horizontal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straight line from left to right (parallel to the x axis) `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0920639"/>
                  </a:ext>
                </a:extLst>
              </a:tr>
              <a:tr h="20999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Vertical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a straight line from top to bottom (parallel to the y axis)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357048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Origin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(0,0) on a graph. The point the two axes cross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826073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Parallel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Lines that never meet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8975501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Gradient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The steepness of a line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9841522"/>
                  </a:ext>
                </a:extLst>
              </a:tr>
              <a:tr h="17032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Intercept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ea typeface="A little sunshine" panose="02000603000000000000" pitchFamily="2" charset="0"/>
                          <a:cs typeface="Arial" panose="020B0604020202020204" pitchFamily="34" charset="0"/>
                        </a:rPr>
                        <a:t>Where lines cross</a:t>
                      </a:r>
                      <a:endParaRPr lang="en-GB" sz="1200" b="1" dirty="0">
                        <a:latin typeface="Arial" panose="020B0604020202020204" pitchFamily="34" charset="0"/>
                        <a:ea typeface="A little sunshine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262247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83D76F7C-90E1-5DD6-0BFF-40BB687967F0}"/>
              </a:ext>
            </a:extLst>
          </p:cNvPr>
          <p:cNvGrpSpPr/>
          <p:nvPr/>
        </p:nvGrpSpPr>
        <p:grpSpPr>
          <a:xfrm>
            <a:off x="350032" y="3943004"/>
            <a:ext cx="2769364" cy="3333802"/>
            <a:chOff x="43614" y="1133413"/>
            <a:chExt cx="2027165" cy="188453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AD264A6-EEFA-7F75-8588-078C710C23E1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EE7E568-3B52-4343-4547-75EA914F9AA7}"/>
                </a:ext>
              </a:extLst>
            </p:cNvPr>
            <p:cNvSpPr txBox="1"/>
            <p:nvPr/>
          </p:nvSpPr>
          <p:spPr>
            <a:xfrm>
              <a:off x="43614" y="1133413"/>
              <a:ext cx="19734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Coordinates in four quadrants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D5C3881-2C89-D0BF-5B5C-ABC41732B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568" y="4367782"/>
            <a:ext cx="1451945" cy="13933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47AA38A-ECDE-C434-D4FD-0C3E8EB60017}"/>
              </a:ext>
            </a:extLst>
          </p:cNvPr>
          <p:cNvSpPr txBox="1"/>
          <p:nvPr/>
        </p:nvSpPr>
        <p:spPr>
          <a:xfrm>
            <a:off x="407513" y="4170268"/>
            <a:ext cx="5573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y-axis</a:t>
            </a:r>
            <a:endParaRPr lang="en-GB" sz="9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F2C06D8-1EC7-5052-1416-387DF9EF818D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825385" y="4326334"/>
            <a:ext cx="612156" cy="41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01C25A7-0DB6-7D6F-04E3-418A772D0A29}"/>
              </a:ext>
            </a:extLst>
          </p:cNvPr>
          <p:cNvSpPr txBox="1"/>
          <p:nvPr/>
        </p:nvSpPr>
        <p:spPr>
          <a:xfrm>
            <a:off x="329769" y="4797078"/>
            <a:ext cx="5573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x-axis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AEF4C3C-EFE8-4FA2-7100-E75CDCBE3D2B}"/>
              </a:ext>
            </a:extLst>
          </p:cNvPr>
          <p:cNvCxnSpPr>
            <a:cxnSpLocks/>
          </p:cNvCxnSpPr>
          <p:nvPr/>
        </p:nvCxnSpPr>
        <p:spPr>
          <a:xfrm>
            <a:off x="513313" y="5064455"/>
            <a:ext cx="17386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0EF994C2-1BF9-5AF3-B27D-138BF402B563}"/>
              </a:ext>
            </a:extLst>
          </p:cNvPr>
          <p:cNvSpPr txBox="1"/>
          <p:nvPr/>
        </p:nvSpPr>
        <p:spPr>
          <a:xfrm>
            <a:off x="1428653" y="4138362"/>
            <a:ext cx="12634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Coordinate (x, y)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24429A5-5FD0-D769-906A-9386E0440613}"/>
              </a:ext>
            </a:extLst>
          </p:cNvPr>
          <p:cNvCxnSpPr>
            <a:cxnSpLocks/>
          </p:cNvCxnSpPr>
          <p:nvPr/>
        </p:nvCxnSpPr>
        <p:spPr>
          <a:xfrm>
            <a:off x="1501026" y="4450954"/>
            <a:ext cx="30978" cy="150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0250EED-BFE0-69FA-CDAE-DF962711DB84}"/>
              </a:ext>
            </a:extLst>
          </p:cNvPr>
          <p:cNvSpPr txBox="1"/>
          <p:nvPr/>
        </p:nvSpPr>
        <p:spPr>
          <a:xfrm>
            <a:off x="1532895" y="4569093"/>
            <a:ext cx="56498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(6, 4)</a:t>
            </a:r>
          </a:p>
        </p:txBody>
      </p: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D6E99AD3-4EF5-5888-DBCD-A291ED0D4D1E}"/>
              </a:ext>
            </a:extLst>
          </p:cNvPr>
          <p:cNvSpPr/>
          <p:nvPr/>
        </p:nvSpPr>
        <p:spPr>
          <a:xfrm>
            <a:off x="1931109" y="4341999"/>
            <a:ext cx="1174750" cy="1617737"/>
          </a:xfrm>
          <a:prstGeom prst="wedgeEllipseCallout">
            <a:avLst>
              <a:gd name="adj1" fmla="val -55015"/>
              <a:gd name="adj2" fmla="val -1736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2ADFC8-3E86-B0C3-6D55-7512607111DC}"/>
              </a:ext>
            </a:extLst>
          </p:cNvPr>
          <p:cNvSpPr txBox="1"/>
          <p:nvPr/>
        </p:nvSpPr>
        <p:spPr>
          <a:xfrm>
            <a:off x="2032491" y="4385306"/>
            <a:ext cx="10601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From the origin this coordinate is 6 places along the positive x axis and 4 places up the positive y axis.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6CD19F9-6E15-A7DA-3BE9-6A0D2664B6EB}"/>
              </a:ext>
            </a:extLst>
          </p:cNvPr>
          <p:cNvSpPr txBox="1"/>
          <p:nvPr/>
        </p:nvSpPr>
        <p:spPr>
          <a:xfrm>
            <a:off x="941362" y="6125138"/>
            <a:ext cx="56498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(x, y)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5C7C64-B069-4974-EF2F-58A851DA948F}"/>
              </a:ext>
            </a:extLst>
          </p:cNvPr>
          <p:cNvSpPr txBox="1"/>
          <p:nvPr/>
        </p:nvSpPr>
        <p:spPr>
          <a:xfrm>
            <a:off x="260265" y="5758432"/>
            <a:ext cx="9169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Always the position on the x axis first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2B0BAC-CF3D-01C6-23B6-523FADBE1644}"/>
              </a:ext>
            </a:extLst>
          </p:cNvPr>
          <p:cNvSpPr txBox="1"/>
          <p:nvPr/>
        </p:nvSpPr>
        <p:spPr>
          <a:xfrm>
            <a:off x="1165022" y="5804723"/>
            <a:ext cx="9644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Always the position on the y axis second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57771D3-0FB1-1D4C-0955-6DF0FAE4998B}"/>
              </a:ext>
            </a:extLst>
          </p:cNvPr>
          <p:cNvCxnSpPr>
            <a:cxnSpLocks/>
          </p:cNvCxnSpPr>
          <p:nvPr/>
        </p:nvCxnSpPr>
        <p:spPr>
          <a:xfrm>
            <a:off x="1025268" y="6073341"/>
            <a:ext cx="124489" cy="23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07B8F6F-DF0F-CDD5-2AE8-9EDCCA915BC4}"/>
              </a:ext>
            </a:extLst>
          </p:cNvPr>
          <p:cNvCxnSpPr>
            <a:cxnSpLocks/>
          </p:cNvCxnSpPr>
          <p:nvPr/>
        </p:nvCxnSpPr>
        <p:spPr>
          <a:xfrm flipH="1">
            <a:off x="1203594" y="6016716"/>
            <a:ext cx="132274" cy="1084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A21A1F6B-EF69-C589-9C2F-0B0C9AFFFF56}"/>
              </a:ext>
            </a:extLst>
          </p:cNvPr>
          <p:cNvSpPr txBox="1"/>
          <p:nvPr/>
        </p:nvSpPr>
        <p:spPr>
          <a:xfrm>
            <a:off x="399900" y="6897010"/>
            <a:ext cx="56498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(0, </a:t>
            </a:r>
            <a:r>
              <a:rPr lang="en-GB" sz="1050" b="1" dirty="0">
                <a:solidFill>
                  <a:srgbClr val="FFC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a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4054A88-656A-BC28-B05B-3C4CD70FE520}"/>
              </a:ext>
            </a:extLst>
          </p:cNvPr>
          <p:cNvSpPr txBox="1"/>
          <p:nvPr/>
        </p:nvSpPr>
        <p:spPr>
          <a:xfrm>
            <a:off x="771228" y="6885623"/>
            <a:ext cx="22747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Will be always be a point on the y axis. (a can be any number)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6D9B8CF-F0B3-2937-8F2E-2431135AA1DD}"/>
              </a:ext>
            </a:extLst>
          </p:cNvPr>
          <p:cNvSpPr txBox="1"/>
          <p:nvPr/>
        </p:nvSpPr>
        <p:spPr>
          <a:xfrm>
            <a:off x="379633" y="6481947"/>
            <a:ext cx="56498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</a:t>
            </a:r>
            <a:r>
              <a:rPr lang="en-GB" sz="1050" b="1" dirty="0">
                <a:solidFill>
                  <a:srgbClr val="FFC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a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, 0)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08BE50B-821B-5551-FCB8-EC2DE20D8303}"/>
              </a:ext>
            </a:extLst>
          </p:cNvPr>
          <p:cNvSpPr txBox="1"/>
          <p:nvPr/>
        </p:nvSpPr>
        <p:spPr>
          <a:xfrm>
            <a:off x="724223" y="6481947"/>
            <a:ext cx="23217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Will be always be a point on the x axis. (a can be any number) 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0086A1E-6412-EF61-E134-40191264AD29}"/>
              </a:ext>
            </a:extLst>
          </p:cNvPr>
          <p:cNvGrpSpPr/>
          <p:nvPr/>
        </p:nvGrpSpPr>
        <p:grpSpPr>
          <a:xfrm>
            <a:off x="3210641" y="3959055"/>
            <a:ext cx="3195608" cy="3272280"/>
            <a:chOff x="45059" y="1148582"/>
            <a:chExt cx="2025720" cy="1869368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9A2EE24-CE28-29C5-83B6-087B425C3B9E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792FF76-FBE9-75A8-AA8F-6081F77FD8F6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328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Recognise and use the line y=x</a:t>
              </a: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050AF80F-C1D7-9ECB-44A1-F89F1E7577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388" y="4324812"/>
            <a:ext cx="1665898" cy="1635261"/>
          </a:xfrm>
          <a:prstGeom prst="rect">
            <a:avLst/>
          </a:prstGeom>
        </p:spPr>
      </p:pic>
      <p:sp>
        <p:nvSpPr>
          <p:cNvPr id="49" name="Speech Bubble: Oval 48">
            <a:extLst>
              <a:ext uri="{FF2B5EF4-FFF2-40B4-BE49-F238E27FC236}">
                <a16:creationId xmlns:a16="http://schemas.microsoft.com/office/drawing/2014/main" id="{8830D2AE-EF05-78F3-583D-00FC0CF88ECA}"/>
              </a:ext>
            </a:extLst>
          </p:cNvPr>
          <p:cNvSpPr/>
          <p:nvPr/>
        </p:nvSpPr>
        <p:spPr>
          <a:xfrm>
            <a:off x="5071710" y="4707861"/>
            <a:ext cx="1239402" cy="1083132"/>
          </a:xfrm>
          <a:prstGeom prst="wedgeEllipseCallout">
            <a:avLst>
              <a:gd name="adj1" fmla="val -78505"/>
              <a:gd name="adj2" fmla="val -51339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FE245F3-F00C-A802-F26A-6B2AD8B2F694}"/>
              </a:ext>
            </a:extLst>
          </p:cNvPr>
          <p:cNvSpPr txBox="1"/>
          <p:nvPr/>
        </p:nvSpPr>
        <p:spPr>
          <a:xfrm>
            <a:off x="5112796" y="4797078"/>
            <a:ext cx="1068169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means the x and the y coordinate have the same value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B55447A-71C9-EE21-1D3B-35F8E21A2DE5}"/>
              </a:ext>
            </a:extLst>
          </p:cNvPr>
          <p:cNvSpPr txBox="1"/>
          <p:nvPr/>
        </p:nvSpPr>
        <p:spPr>
          <a:xfrm>
            <a:off x="3243155" y="6591506"/>
            <a:ext cx="31674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axes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scale is important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– if the scale is the same y = x will be a straight line at 45</a:t>
            </a:r>
            <a:r>
              <a:rPr lang="en-GB" sz="1050" baseline="300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A0D8DF0-7503-10B1-CF8A-F1A5A009BBF9}"/>
              </a:ext>
            </a:extLst>
          </p:cNvPr>
          <p:cNvSpPr txBox="1"/>
          <p:nvPr/>
        </p:nvSpPr>
        <p:spPr>
          <a:xfrm>
            <a:off x="3339796" y="6044347"/>
            <a:ext cx="278905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Examples of coordinates on this line: (0, 0) (-3, -3) (8, 8)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038C1698-296D-5095-4512-A96DC1F8637D}"/>
              </a:ext>
            </a:extLst>
          </p:cNvPr>
          <p:cNvGrpSpPr/>
          <p:nvPr/>
        </p:nvGrpSpPr>
        <p:grpSpPr>
          <a:xfrm>
            <a:off x="330369" y="7413822"/>
            <a:ext cx="6075880" cy="2145157"/>
            <a:chOff x="47186" y="1165632"/>
            <a:chExt cx="2023593" cy="1852318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FD860B22-552A-9E7D-1672-17FE4434A307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E2627B89-35E7-D0B0-5212-F5B3F41C35D7}"/>
                </a:ext>
              </a:extLst>
            </p:cNvPr>
            <p:cNvSpPr txBox="1"/>
            <p:nvPr/>
          </p:nvSpPr>
          <p:spPr>
            <a:xfrm>
              <a:off x="47186" y="1165632"/>
              <a:ext cx="7407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Lines parallel to the axes</a:t>
              </a:r>
            </a:p>
          </p:txBody>
        </p:sp>
      </p:grpSp>
      <p:pic>
        <p:nvPicPr>
          <p:cNvPr id="71" name="Picture 70">
            <a:extLst>
              <a:ext uri="{FF2B5EF4-FFF2-40B4-BE49-F238E27FC236}">
                <a16:creationId xmlns:a16="http://schemas.microsoft.com/office/drawing/2014/main" id="{3768C527-F3E7-A654-13FB-5A9D18AE3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5" y="7747721"/>
            <a:ext cx="2032241" cy="1408564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42CC4FC5-560B-35D7-DB7C-BB551E66FD5C}"/>
              </a:ext>
            </a:extLst>
          </p:cNvPr>
          <p:cNvSpPr txBox="1"/>
          <p:nvPr/>
        </p:nvSpPr>
        <p:spPr>
          <a:xfrm>
            <a:off x="2465321" y="7364811"/>
            <a:ext cx="26063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All the points on this line have a x coordinate of 10 </a:t>
            </a:r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1CD7427E-1A16-9FAE-2AF3-EB772552BD9B}"/>
              </a:ext>
            </a:extLst>
          </p:cNvPr>
          <p:cNvCxnSpPr>
            <a:cxnSpLocks/>
          </p:cNvCxnSpPr>
          <p:nvPr/>
        </p:nvCxnSpPr>
        <p:spPr>
          <a:xfrm flipH="1">
            <a:off x="2171105" y="7808639"/>
            <a:ext cx="458296" cy="105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4B1F6C44-FF95-9CCB-715B-58238B5AF7E5}"/>
              </a:ext>
            </a:extLst>
          </p:cNvPr>
          <p:cNvSpPr txBox="1"/>
          <p:nvPr/>
        </p:nvSpPr>
        <p:spPr>
          <a:xfrm>
            <a:off x="825385" y="9268447"/>
            <a:ext cx="29250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All the points on this line have a y coordinate of -2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859CF4C4-E05F-0280-F927-C14141C25448}"/>
              </a:ext>
            </a:extLst>
          </p:cNvPr>
          <p:cNvCxnSpPr>
            <a:cxnSpLocks/>
          </p:cNvCxnSpPr>
          <p:nvPr/>
        </p:nvCxnSpPr>
        <p:spPr>
          <a:xfrm flipH="1" flipV="1">
            <a:off x="2074233" y="8614325"/>
            <a:ext cx="398569" cy="541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8C08C9FF-2C55-095D-1523-F299634E87C0}"/>
              </a:ext>
            </a:extLst>
          </p:cNvPr>
          <p:cNvSpPr txBox="1"/>
          <p:nvPr/>
        </p:nvSpPr>
        <p:spPr>
          <a:xfrm>
            <a:off x="3004176" y="7788778"/>
            <a:ext cx="1946972" cy="57708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Lines parallel to the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 axis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take the form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x = a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and are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vertical </a:t>
            </a:r>
            <a:endParaRPr lang="en-GB" sz="105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66ECD2F-F9AE-7C80-3E7A-D46BC99E034D}"/>
              </a:ext>
            </a:extLst>
          </p:cNvPr>
          <p:cNvSpPr txBox="1"/>
          <p:nvPr/>
        </p:nvSpPr>
        <p:spPr>
          <a:xfrm>
            <a:off x="3017318" y="8467799"/>
            <a:ext cx="1933830" cy="57708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Lines parallel to the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x axis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take the form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 = a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and are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horizontal</a:t>
            </a:r>
          </a:p>
        </p:txBody>
      </p:sp>
      <p:sp>
        <p:nvSpPr>
          <p:cNvPr id="78" name="Thought Bubble: Cloud 77">
            <a:extLst>
              <a:ext uri="{FF2B5EF4-FFF2-40B4-BE49-F238E27FC236}">
                <a16:creationId xmlns:a16="http://schemas.microsoft.com/office/drawing/2014/main" id="{2C6F4AD3-B7DD-F8D6-5769-8A216C029B78}"/>
              </a:ext>
            </a:extLst>
          </p:cNvPr>
          <p:cNvSpPr/>
          <p:nvPr/>
        </p:nvSpPr>
        <p:spPr>
          <a:xfrm>
            <a:off x="5030286" y="7483352"/>
            <a:ext cx="1248193" cy="860671"/>
          </a:xfrm>
          <a:prstGeom prst="cloudCallout">
            <a:avLst>
              <a:gd name="adj1" fmla="val -66883"/>
              <a:gd name="adj2" fmla="val 15954"/>
            </a:avLst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F08B97C-861E-FECE-FCC3-CC7F703D17B6}"/>
              </a:ext>
            </a:extLst>
          </p:cNvPr>
          <p:cNvSpPr txBox="1"/>
          <p:nvPr/>
        </p:nvSpPr>
        <p:spPr>
          <a:xfrm>
            <a:off x="5077268" y="7535267"/>
            <a:ext cx="12028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‘a’ can be ANY positive or negative value including 0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BF40C678-D2C7-2EA5-6CA2-25470AD7D61A}"/>
              </a:ext>
            </a:extLst>
          </p:cNvPr>
          <p:cNvSpPr txBox="1"/>
          <p:nvPr/>
        </p:nvSpPr>
        <p:spPr>
          <a:xfrm>
            <a:off x="338959" y="8163463"/>
            <a:ext cx="89235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Intersection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points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125F5EA6-E963-1435-08FC-2A55B5E85B13}"/>
              </a:ext>
            </a:extLst>
          </p:cNvPr>
          <p:cNvCxnSpPr>
            <a:cxnSpLocks/>
          </p:cNvCxnSpPr>
          <p:nvPr/>
        </p:nvCxnSpPr>
        <p:spPr>
          <a:xfrm flipV="1">
            <a:off x="803529" y="7954286"/>
            <a:ext cx="443320" cy="2663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27547E41-11B2-E2FE-3DFF-8D7C01457BAB}"/>
              </a:ext>
            </a:extLst>
          </p:cNvPr>
          <p:cNvCxnSpPr>
            <a:cxnSpLocks/>
          </p:cNvCxnSpPr>
          <p:nvPr/>
        </p:nvCxnSpPr>
        <p:spPr>
          <a:xfrm>
            <a:off x="887145" y="8481363"/>
            <a:ext cx="344121" cy="1238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94BF1C4F-BBE0-D853-8A6D-A5E126E74558}"/>
              </a:ext>
            </a:extLst>
          </p:cNvPr>
          <p:cNvSpPr txBox="1"/>
          <p:nvPr/>
        </p:nvSpPr>
        <p:spPr>
          <a:xfrm>
            <a:off x="4363142" y="8981898"/>
            <a:ext cx="199269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e.g. (3, -2)  (7, -2)  (-2, -2) 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all lay on this line because the 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 coordinate is -2</a:t>
            </a:r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id="{16E5A25B-657F-47A3-87BE-6D42FB44D913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677156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>
            <a:extLst>
              <a:ext uri="{FF2B5EF4-FFF2-40B4-BE49-F238E27FC236}">
                <a16:creationId xmlns:a16="http://schemas.microsoft.com/office/drawing/2014/main" id="{3C27487A-2636-BC35-2069-C593A56726A0}"/>
              </a:ext>
            </a:extLst>
          </p:cNvPr>
          <p:cNvGrpSpPr/>
          <p:nvPr/>
        </p:nvGrpSpPr>
        <p:grpSpPr>
          <a:xfrm>
            <a:off x="346091" y="825297"/>
            <a:ext cx="6040421" cy="1524892"/>
            <a:chOff x="45059" y="1148582"/>
            <a:chExt cx="2025720" cy="1869368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E41B5B9-0774-0914-A357-B61AED7DED49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A781D4D1-52CA-F3C8-C39A-7AA9AD64EB4F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37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Recognise and use the lines  y=</a:t>
              </a:r>
              <a:r>
                <a:rPr lang="en-GB" sz="1400" b="1" u="sng" err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kx</a:t>
              </a:r>
              <a:endPara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7489577F-CCE0-4D64-72D5-9B908C993DF7}"/>
              </a:ext>
            </a:extLst>
          </p:cNvPr>
          <p:cNvSpPr txBox="1"/>
          <p:nvPr/>
        </p:nvSpPr>
        <p:spPr>
          <a:xfrm>
            <a:off x="3682772" y="940104"/>
            <a:ext cx="2746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value of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changes the steepness of the line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4A8ACE5-F2BF-3D1B-7501-102C57E2D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89" y="1202693"/>
            <a:ext cx="1380250" cy="1037243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28EFC7F-97E3-3B26-A315-297EE1C434D5}"/>
              </a:ext>
            </a:extLst>
          </p:cNvPr>
          <p:cNvSpPr txBox="1"/>
          <p:nvPr/>
        </p:nvSpPr>
        <p:spPr>
          <a:xfrm>
            <a:off x="1353676" y="1189982"/>
            <a:ext cx="653103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>
                <a:latin typeface="A little sunshine" panose="02000603000000000000" pitchFamily="2" charset="0"/>
                <a:ea typeface="A little sunshine" panose="02000603000000000000" pitchFamily="2" charset="0"/>
              </a:rPr>
              <a:t>y = x 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9C66DD5-78F5-B17C-8B49-3FD5E66A543A}"/>
              </a:ext>
            </a:extLst>
          </p:cNvPr>
          <p:cNvSpPr txBox="1"/>
          <p:nvPr/>
        </p:nvSpPr>
        <p:spPr>
          <a:xfrm>
            <a:off x="1373651" y="1458264"/>
            <a:ext cx="839783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</a:t>
            </a:r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½</a:t>
            </a:r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x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FD7C634-D4D5-8D8C-1550-E06BBF1E081A}"/>
              </a:ext>
            </a:extLst>
          </p:cNvPr>
          <p:cNvSpPr txBox="1"/>
          <p:nvPr/>
        </p:nvSpPr>
        <p:spPr>
          <a:xfrm>
            <a:off x="1054556" y="1004199"/>
            <a:ext cx="839783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</a:t>
            </a:r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E0B002E-2303-B1B7-19E7-037122BD0E90}"/>
              </a:ext>
            </a:extLst>
          </p:cNvPr>
          <p:cNvSpPr txBox="1"/>
          <p:nvPr/>
        </p:nvSpPr>
        <p:spPr>
          <a:xfrm>
            <a:off x="2019736" y="1215260"/>
            <a:ext cx="2309717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Note: </a:t>
            </a:r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=x is the same </a:t>
            </a:r>
            <a:r>
              <a:rPr lang="en-GB" sz="1050" u="sng" dirty="0" err="1">
                <a:latin typeface="A little sunshine" panose="02000603000000000000" pitchFamily="2" charset="0"/>
                <a:ea typeface="A little sunshine" panose="02000603000000000000" pitchFamily="2" charset="0"/>
              </a:rPr>
              <a:t>asy</a:t>
            </a:r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=</a:t>
            </a:r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</a:t>
            </a:r>
            <a:r>
              <a:rPr lang="en-GB" sz="105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  <a:endParaRPr lang="en-GB" sz="1050" b="1" u="sng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E6CE699-7ADF-4D88-F839-1B9BD89D17B3}"/>
              </a:ext>
            </a:extLst>
          </p:cNvPr>
          <p:cNvSpPr txBox="1"/>
          <p:nvPr/>
        </p:nvSpPr>
        <p:spPr>
          <a:xfrm>
            <a:off x="3637920" y="1443821"/>
            <a:ext cx="2817376" cy="9387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bigger the value of k the </a:t>
            </a:r>
            <a:r>
              <a:rPr lang="en-GB" sz="11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steeper</a:t>
            </a:r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the line will be.</a:t>
            </a:r>
          </a:p>
          <a:p>
            <a:endParaRPr lang="en-GB" sz="11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  <a:p>
            <a:r>
              <a:rPr lang="en-GB" sz="11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closer to 0 the value of k the closer the line will be to the x axis</a:t>
            </a:r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.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895F093-F06D-48AE-00E9-5E7E14269AF1}"/>
              </a:ext>
            </a:extLst>
          </p:cNvPr>
          <p:cNvSpPr txBox="1"/>
          <p:nvPr/>
        </p:nvSpPr>
        <p:spPr>
          <a:xfrm>
            <a:off x="1894339" y="1837475"/>
            <a:ext cx="1468598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They will </a:t>
            </a:r>
            <a:r>
              <a:rPr lang="en-GB" sz="11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always</a:t>
            </a:r>
            <a:r>
              <a:rPr lang="en-GB" sz="1100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go through (0,0)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F5E9F387-FC45-7EBB-76C9-DA1386790E02}"/>
              </a:ext>
            </a:extLst>
          </p:cNvPr>
          <p:cNvCxnSpPr>
            <a:cxnSpLocks/>
            <a:stCxn id="63" idx="1"/>
          </p:cNvCxnSpPr>
          <p:nvPr/>
        </p:nvCxnSpPr>
        <p:spPr>
          <a:xfrm flipH="1" flipV="1">
            <a:off x="1193548" y="1822087"/>
            <a:ext cx="700791" cy="2308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00E57D2D-A436-5B77-6E06-68E7AB3D815C}"/>
              </a:ext>
            </a:extLst>
          </p:cNvPr>
          <p:cNvGrpSpPr/>
          <p:nvPr/>
        </p:nvGrpSpPr>
        <p:grpSpPr>
          <a:xfrm>
            <a:off x="399334" y="2442107"/>
            <a:ext cx="2864127" cy="2510894"/>
            <a:chOff x="45059" y="1148582"/>
            <a:chExt cx="2025720" cy="1869368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3ADC23C-897D-0024-51AC-3DE519D05AE4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799A5B6-391C-0712-9318-B2C2A645C9FF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428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Direct Proportion </a:t>
              </a:r>
              <a:r>
                <a:rPr lang="en-GB" sz="1400" b="1" u="sng" err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ysing</a:t>
              </a:r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 y=</a:t>
              </a:r>
              <a:r>
                <a:rPr lang="en-GB" sz="1400" b="1" u="sng" err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kx</a:t>
              </a:r>
              <a:endPara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0DBB905D-8144-7710-BF9C-00E2A5A56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64" y="2718653"/>
            <a:ext cx="1545090" cy="15270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D2BF1BA-C8EE-F64A-1D08-D99C849CFFF3}"/>
              </a:ext>
            </a:extLst>
          </p:cNvPr>
          <p:cNvSpPr txBox="1"/>
          <p:nvPr/>
        </p:nvSpPr>
        <p:spPr>
          <a:xfrm>
            <a:off x="460668" y="4322029"/>
            <a:ext cx="260124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Direct proportion graphs always start at (0,0) as they are describing relationships between two variables</a:t>
            </a:r>
            <a:endParaRPr lang="en-GB" sz="1050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D820447-1947-5E01-2932-B73EAB1A6259}"/>
              </a:ext>
            </a:extLst>
          </p:cNvPr>
          <p:cNvCxnSpPr>
            <a:cxnSpLocks/>
          </p:cNvCxnSpPr>
          <p:nvPr/>
        </p:nvCxnSpPr>
        <p:spPr>
          <a:xfrm flipV="1">
            <a:off x="581043" y="4130638"/>
            <a:ext cx="137454" cy="2129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6DEC439-2326-7073-BBF3-A70698CF21EA}"/>
              </a:ext>
            </a:extLst>
          </p:cNvPr>
          <p:cNvSpPr txBox="1"/>
          <p:nvPr/>
        </p:nvSpPr>
        <p:spPr>
          <a:xfrm>
            <a:off x="2089872" y="2769907"/>
            <a:ext cx="1136613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line must be straight to be directly proportional – variables increase at the same rate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k</a:t>
            </a:r>
            <a:endParaRPr lang="en-GB" sz="105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B1CC49F-E371-3318-FDDF-41BFB9F35037}"/>
              </a:ext>
            </a:extLst>
          </p:cNvPr>
          <p:cNvGrpSpPr/>
          <p:nvPr/>
        </p:nvGrpSpPr>
        <p:grpSpPr>
          <a:xfrm>
            <a:off x="3429000" y="2469242"/>
            <a:ext cx="2968332" cy="2483758"/>
            <a:chOff x="45059" y="1148582"/>
            <a:chExt cx="2025720" cy="186936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97C7E64-CDC8-D7CB-F096-24999A801F48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E979038-3474-2E94-6FAE-E9B069880A3F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382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Lines with negative gradients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D91F5245-E7E0-BD8C-7D07-B61682DFEA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7560" y="2792793"/>
            <a:ext cx="1703611" cy="16841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CF2DD9A-7395-C4FD-4C94-747C45D46D43}"/>
              </a:ext>
            </a:extLst>
          </p:cNvPr>
          <p:cNvSpPr txBox="1"/>
          <p:nvPr/>
        </p:nvSpPr>
        <p:spPr>
          <a:xfrm>
            <a:off x="3506447" y="4550015"/>
            <a:ext cx="27118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Direction of all negative gradients</a:t>
            </a:r>
            <a:endParaRPr lang="en-GB" sz="1050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0F244CD-15EB-7D4E-B50A-B96909A1F3D6}"/>
              </a:ext>
            </a:extLst>
          </p:cNvPr>
          <p:cNvCxnSpPr>
            <a:cxnSpLocks/>
          </p:cNvCxnSpPr>
          <p:nvPr/>
        </p:nvCxnSpPr>
        <p:spPr>
          <a:xfrm flipV="1">
            <a:off x="4713890" y="3907089"/>
            <a:ext cx="64415" cy="5698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5DA25EC-5786-4F02-14CA-89E7421DB606}"/>
              </a:ext>
            </a:extLst>
          </p:cNvPr>
          <p:cNvSpPr txBox="1"/>
          <p:nvPr/>
        </p:nvSpPr>
        <p:spPr>
          <a:xfrm>
            <a:off x="5363566" y="2752526"/>
            <a:ext cx="983289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Any straight-line graph with a negative x value has a negative gradient</a:t>
            </a:r>
            <a:r>
              <a:rPr lang="en-GB" sz="9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CA47EA4-E762-E1B3-7D7E-5AA7480F6B6F}"/>
              </a:ext>
            </a:extLst>
          </p:cNvPr>
          <p:cNvSpPr txBox="1"/>
          <p:nvPr/>
        </p:nvSpPr>
        <p:spPr>
          <a:xfrm>
            <a:off x="5279554" y="4107649"/>
            <a:ext cx="1151312" cy="415498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E.g.  y = -2x </a:t>
            </a:r>
          </a:p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y = -x    y + x = 12</a:t>
            </a:r>
            <a:endParaRPr lang="en-GB" sz="9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16AC632-58A6-9A88-CF62-27533C249CC3}"/>
              </a:ext>
            </a:extLst>
          </p:cNvPr>
          <p:cNvGrpSpPr/>
          <p:nvPr/>
        </p:nvGrpSpPr>
        <p:grpSpPr>
          <a:xfrm>
            <a:off x="424579" y="5071256"/>
            <a:ext cx="2838881" cy="4506437"/>
            <a:chOff x="45059" y="1148582"/>
            <a:chExt cx="2025720" cy="186936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75C9A96-433B-0993-C056-30471BAD2658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1F7886B-FEB4-E407-FB0F-496AE9BD0337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178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Lines in the form y = x + a 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732B5FB5-7BFB-A828-BDA1-DD7E64974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55" y="5407698"/>
            <a:ext cx="2015229" cy="200881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3344A5B-7DF2-4766-F028-6E2AB74F6068}"/>
              </a:ext>
            </a:extLst>
          </p:cNvPr>
          <p:cNvSpPr txBox="1"/>
          <p:nvPr/>
        </p:nvSpPr>
        <p:spPr>
          <a:xfrm>
            <a:off x="2066669" y="5721615"/>
            <a:ext cx="509715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x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66CA9FD-B3C0-2EF6-9998-62DDA805974D}"/>
              </a:ext>
            </a:extLst>
          </p:cNvPr>
          <p:cNvSpPr txBox="1"/>
          <p:nvPr/>
        </p:nvSpPr>
        <p:spPr>
          <a:xfrm>
            <a:off x="1856531" y="6579075"/>
            <a:ext cx="845973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x - 6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77A239-325D-CAAA-F6AE-D5B4C9A89E94}"/>
              </a:ext>
            </a:extLst>
          </p:cNvPr>
          <p:cNvSpPr txBox="1"/>
          <p:nvPr/>
        </p:nvSpPr>
        <p:spPr>
          <a:xfrm>
            <a:off x="947569" y="5939888"/>
            <a:ext cx="845973" cy="2308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x + 5 </a:t>
            </a:r>
          </a:p>
        </p:txBody>
      </p:sp>
      <p:sp>
        <p:nvSpPr>
          <p:cNvPr id="32" name="Right Brace 31">
            <a:extLst>
              <a:ext uri="{FF2B5EF4-FFF2-40B4-BE49-F238E27FC236}">
                <a16:creationId xmlns:a16="http://schemas.microsoft.com/office/drawing/2014/main" id="{C7F9BC9C-8831-F827-887C-755EA0B9C4D4}"/>
              </a:ext>
            </a:extLst>
          </p:cNvPr>
          <p:cNvSpPr/>
          <p:nvPr/>
        </p:nvSpPr>
        <p:spPr>
          <a:xfrm>
            <a:off x="2378177" y="5556650"/>
            <a:ext cx="271282" cy="184889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A669610-1EE8-5DAD-7859-8AAAA0CECCDA}"/>
              </a:ext>
            </a:extLst>
          </p:cNvPr>
          <p:cNvSpPr txBox="1"/>
          <p:nvPr/>
        </p:nvSpPr>
        <p:spPr>
          <a:xfrm rot="5400000">
            <a:off x="2094197" y="5878548"/>
            <a:ext cx="1584525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All the lines are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because the gradients are the same</a:t>
            </a:r>
            <a:endParaRPr lang="en-GB" sz="105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5B43EC5-519A-C2F7-AB86-95CCB899580E}"/>
              </a:ext>
            </a:extLst>
          </p:cNvPr>
          <p:cNvSpPr txBox="1"/>
          <p:nvPr/>
        </p:nvSpPr>
        <p:spPr>
          <a:xfrm>
            <a:off x="1647028" y="7126534"/>
            <a:ext cx="1055476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y = x + a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3F18132-8211-7C8D-DFF4-619B2D0A9314}"/>
              </a:ext>
            </a:extLst>
          </p:cNvPr>
          <p:cNvSpPr txBox="1"/>
          <p:nvPr/>
        </p:nvSpPr>
        <p:spPr>
          <a:xfrm>
            <a:off x="427008" y="7537309"/>
            <a:ext cx="27779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is the line y=x when the y and x coordinate are the same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C336D518-E8A0-3761-AD13-CCCA51F0FA3A}"/>
              </a:ext>
            </a:extLst>
          </p:cNvPr>
          <p:cNvCxnSpPr>
            <a:cxnSpLocks/>
            <a:endCxn id="34" idx="1"/>
          </p:cNvCxnSpPr>
          <p:nvPr/>
        </p:nvCxnSpPr>
        <p:spPr>
          <a:xfrm>
            <a:off x="1163015" y="6840656"/>
            <a:ext cx="484013" cy="4128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38834A5-5082-E863-9536-558F3F869438}"/>
              </a:ext>
            </a:extLst>
          </p:cNvPr>
          <p:cNvCxnSpPr>
            <a:cxnSpLocks/>
          </p:cNvCxnSpPr>
          <p:nvPr/>
        </p:nvCxnSpPr>
        <p:spPr>
          <a:xfrm>
            <a:off x="1852636" y="6650528"/>
            <a:ext cx="85298" cy="60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031D3E67-7F2B-06E6-1640-B6A35FAC818C}"/>
              </a:ext>
            </a:extLst>
          </p:cNvPr>
          <p:cNvSpPr txBox="1"/>
          <p:nvPr/>
        </p:nvSpPr>
        <p:spPr>
          <a:xfrm>
            <a:off x="472514" y="8024858"/>
            <a:ext cx="2720669" cy="9079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shows the translation of that line.</a:t>
            </a:r>
          </a:p>
          <a:p>
            <a:pPr algn="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e.g.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 = x + 5 </a:t>
            </a:r>
          </a:p>
          <a:p>
            <a:pPr algn="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the line y=x moved 5 places up the graph</a:t>
            </a:r>
          </a:p>
          <a:p>
            <a:pPr algn="r"/>
            <a:endParaRPr lang="en-GB" sz="9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39" name="Speech Bubble: Oval 38">
            <a:extLst>
              <a:ext uri="{FF2B5EF4-FFF2-40B4-BE49-F238E27FC236}">
                <a16:creationId xmlns:a16="http://schemas.microsoft.com/office/drawing/2014/main" id="{B8111C40-5F24-E739-A448-BAC08397FA82}"/>
              </a:ext>
            </a:extLst>
          </p:cNvPr>
          <p:cNvSpPr/>
          <p:nvPr/>
        </p:nvSpPr>
        <p:spPr>
          <a:xfrm>
            <a:off x="501349" y="8716018"/>
            <a:ext cx="1686682" cy="729644"/>
          </a:xfrm>
          <a:prstGeom prst="wedgeEllipseCallout">
            <a:avLst>
              <a:gd name="adj1" fmla="val 39440"/>
              <a:gd name="adj2" fmla="val -5741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34A4768-A619-6D4C-BC5D-CB1F586BB2F7}"/>
              </a:ext>
            </a:extLst>
          </p:cNvPr>
          <p:cNvSpPr txBox="1"/>
          <p:nvPr/>
        </p:nvSpPr>
        <p:spPr>
          <a:xfrm>
            <a:off x="617863" y="8838201"/>
            <a:ext cx="145365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5 has been added to each of the x coordinates 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1539EC7-CABC-D5D2-0E7D-C0538B0B1FD0}"/>
              </a:ext>
            </a:extLst>
          </p:cNvPr>
          <p:cNvGrpSpPr/>
          <p:nvPr/>
        </p:nvGrpSpPr>
        <p:grpSpPr>
          <a:xfrm>
            <a:off x="3407585" y="5084712"/>
            <a:ext cx="2989747" cy="4492982"/>
            <a:chOff x="45059" y="1148582"/>
            <a:chExt cx="2025720" cy="1869368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8218D00-366E-9277-330E-BEC377DFAC74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C6D931B-9C7C-7245-57F1-836FE78DE428}"/>
                </a:ext>
              </a:extLst>
            </p:cNvPr>
            <p:cNvSpPr txBox="1"/>
            <p:nvPr/>
          </p:nvSpPr>
          <p:spPr>
            <a:xfrm>
              <a:off x="45059" y="1148582"/>
              <a:ext cx="1973416" cy="178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Plotting y = mx + c graphs</a:t>
              </a:r>
            </a:p>
          </p:txBody>
        </p:sp>
      </p:grpSp>
      <p:pic>
        <p:nvPicPr>
          <p:cNvPr id="47" name="Picture 46">
            <a:extLst>
              <a:ext uri="{FF2B5EF4-FFF2-40B4-BE49-F238E27FC236}">
                <a16:creationId xmlns:a16="http://schemas.microsoft.com/office/drawing/2014/main" id="{1D8BDC24-342C-6159-E540-9D50BC7193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6623" y="5448406"/>
            <a:ext cx="1002548" cy="764997"/>
          </a:xfrm>
          <a:prstGeom prst="rect">
            <a:avLst/>
          </a:prstGeom>
        </p:spPr>
      </p:pic>
      <p:sp>
        <p:nvSpPr>
          <p:cNvPr id="48" name="Right Brace 47">
            <a:extLst>
              <a:ext uri="{FF2B5EF4-FFF2-40B4-BE49-F238E27FC236}">
                <a16:creationId xmlns:a16="http://schemas.microsoft.com/office/drawing/2014/main" id="{4EF362FB-0A87-2654-A5F9-3B9D4616495D}"/>
              </a:ext>
            </a:extLst>
          </p:cNvPr>
          <p:cNvSpPr/>
          <p:nvPr/>
        </p:nvSpPr>
        <p:spPr>
          <a:xfrm>
            <a:off x="4525601" y="5554328"/>
            <a:ext cx="142001" cy="61639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81368FA-42A5-DDEA-8ED3-7FAA34934DA1}"/>
              </a:ext>
            </a:extLst>
          </p:cNvPr>
          <p:cNvSpPr txBox="1"/>
          <p:nvPr/>
        </p:nvSpPr>
        <p:spPr>
          <a:xfrm>
            <a:off x="4797775" y="5348901"/>
            <a:ext cx="1499070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3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x the x coordinate then – 1 </a:t>
            </a:r>
            <a:endParaRPr lang="en-GB" sz="105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6DB641A0-7A48-F4F3-7791-38FD6BB6D2EC}"/>
              </a:ext>
            </a:extLst>
          </p:cNvPr>
          <p:cNvCxnSpPr>
            <a:cxnSpLocks/>
          </p:cNvCxnSpPr>
          <p:nvPr/>
        </p:nvCxnSpPr>
        <p:spPr>
          <a:xfrm flipV="1">
            <a:off x="4627296" y="5483729"/>
            <a:ext cx="298952" cy="33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10AC36B5-BD33-D71E-B5AA-F694C85F659C}"/>
              </a:ext>
            </a:extLst>
          </p:cNvPr>
          <p:cNvSpPr txBox="1"/>
          <p:nvPr/>
        </p:nvSpPr>
        <p:spPr>
          <a:xfrm>
            <a:off x="4726103" y="5783374"/>
            <a:ext cx="1779460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 table to display this information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B2E2BDA-CE47-4168-BAB6-F10017C138A1}"/>
              </a:ext>
            </a:extLst>
          </p:cNvPr>
          <p:cNvSpPr txBox="1"/>
          <p:nvPr/>
        </p:nvSpPr>
        <p:spPr>
          <a:xfrm>
            <a:off x="3665054" y="5987487"/>
            <a:ext cx="443171" cy="2154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-10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6DA4E4A-7965-F02B-1F2C-AE2E2B035E02}"/>
              </a:ext>
            </a:extLst>
          </p:cNvPr>
          <p:cNvSpPr txBox="1"/>
          <p:nvPr/>
        </p:nvSpPr>
        <p:spPr>
          <a:xfrm>
            <a:off x="3910792" y="5982007"/>
            <a:ext cx="443171" cy="2154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>
                <a:latin typeface="A little sunshine" panose="02000603000000000000" pitchFamily="2" charset="0"/>
                <a:ea typeface="A little sunshine" panose="02000603000000000000" pitchFamily="2" charset="0"/>
              </a:rPr>
              <a:t>-1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208AA08-29AB-016B-2DD3-829412120476}"/>
              </a:ext>
            </a:extLst>
          </p:cNvPr>
          <p:cNvSpPr txBox="1"/>
          <p:nvPr/>
        </p:nvSpPr>
        <p:spPr>
          <a:xfrm>
            <a:off x="4170186" y="5969364"/>
            <a:ext cx="380413" cy="2154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8</a:t>
            </a: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62BC8074-C47F-9950-EF96-79095098BF80}"/>
              </a:ext>
            </a:extLst>
          </p:cNvPr>
          <p:cNvCxnSpPr>
            <a:cxnSpLocks/>
          </p:cNvCxnSpPr>
          <p:nvPr/>
        </p:nvCxnSpPr>
        <p:spPr>
          <a:xfrm>
            <a:off x="3914516" y="6157122"/>
            <a:ext cx="27342" cy="227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F3DB1C75-90B5-D2BF-AA2F-2BDC78D48BE7}"/>
              </a:ext>
            </a:extLst>
          </p:cNvPr>
          <p:cNvSpPr txBox="1"/>
          <p:nvPr/>
        </p:nvSpPr>
        <p:spPr>
          <a:xfrm>
            <a:off x="3439723" y="6374318"/>
            <a:ext cx="2302886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represents a coordinate pair 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(-3, -10)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9617D951-40FB-5497-0744-7556534AE9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4060" y="7039618"/>
            <a:ext cx="836332" cy="2453765"/>
          </a:xfrm>
          <a:prstGeom prst="rect">
            <a:avLst/>
          </a:prstGeom>
        </p:spPr>
      </p:pic>
      <p:sp>
        <p:nvSpPr>
          <p:cNvPr id="70" name="Right Brace 69">
            <a:extLst>
              <a:ext uri="{FF2B5EF4-FFF2-40B4-BE49-F238E27FC236}">
                <a16:creationId xmlns:a16="http://schemas.microsoft.com/office/drawing/2014/main" id="{FFF89464-4B26-8BE6-1682-FDD248100E15}"/>
              </a:ext>
            </a:extLst>
          </p:cNvPr>
          <p:cNvSpPr/>
          <p:nvPr/>
        </p:nvSpPr>
        <p:spPr>
          <a:xfrm>
            <a:off x="4400796" y="7196446"/>
            <a:ext cx="108314" cy="23087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DCAD956-C553-9BC2-451B-3B1AAFE51661}"/>
              </a:ext>
            </a:extLst>
          </p:cNvPr>
          <p:cNvSpPr txBox="1"/>
          <p:nvPr/>
        </p:nvSpPr>
        <p:spPr>
          <a:xfrm>
            <a:off x="4513206" y="7301086"/>
            <a:ext cx="1779460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You only need two points to form a straight line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CEBE1F9-D7E3-3AE4-F15E-CA93F34A8CB7}"/>
              </a:ext>
            </a:extLst>
          </p:cNvPr>
          <p:cNvSpPr txBox="1"/>
          <p:nvPr/>
        </p:nvSpPr>
        <p:spPr>
          <a:xfrm>
            <a:off x="4596601" y="7953457"/>
            <a:ext cx="1779460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Plotting more points helps you decide if your calculations are correct (if they do make a straight line)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695B148-6A0A-D230-5F57-E59C4D5CFFB4}"/>
              </a:ext>
            </a:extLst>
          </p:cNvPr>
          <p:cNvSpPr txBox="1"/>
          <p:nvPr/>
        </p:nvSpPr>
        <p:spPr>
          <a:xfrm>
            <a:off x="4517385" y="9077885"/>
            <a:ext cx="1779460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Remember to join the points to make a line</a:t>
            </a:r>
          </a:p>
        </p:txBody>
      </p:sp>
      <p:sp>
        <p:nvSpPr>
          <p:cNvPr id="74" name="Title 1">
            <a:extLst>
              <a:ext uri="{FF2B5EF4-FFF2-40B4-BE49-F238E27FC236}">
                <a16:creationId xmlns:a16="http://schemas.microsoft.com/office/drawing/2014/main" id="{6CF79AA8-FE3E-4B41-A5F6-8E69E86A682C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6906292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0AF794D-3D43-904B-C55E-74186139E5E9}"/>
              </a:ext>
            </a:extLst>
          </p:cNvPr>
          <p:cNvGraphicFramePr>
            <a:graphicFrameLocks noGrp="1"/>
          </p:cNvGraphicFramePr>
          <p:nvPr/>
        </p:nvGraphicFramePr>
        <p:xfrm>
          <a:off x="390434" y="988024"/>
          <a:ext cx="6157206" cy="3683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702">
                  <a:extLst>
                    <a:ext uri="{9D8B030D-6E8A-4147-A177-3AD203B41FA5}">
                      <a16:colId xmlns:a16="http://schemas.microsoft.com/office/drawing/2014/main" val="636446217"/>
                    </a:ext>
                  </a:extLst>
                </a:gridCol>
                <a:gridCol w="4875504">
                  <a:extLst>
                    <a:ext uri="{9D8B030D-6E8A-4147-A177-3AD203B41FA5}">
                      <a16:colId xmlns:a16="http://schemas.microsoft.com/office/drawing/2014/main" val="516756374"/>
                    </a:ext>
                  </a:extLst>
                </a:gridCol>
              </a:tblGrid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Variable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quantity that may  change within the context of the problem.</a:t>
                      </a:r>
                      <a:endParaRPr lang="en-GB" sz="1200" b="1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5636607"/>
                  </a:ext>
                </a:extLst>
              </a:tr>
              <a:tr h="46042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link between two variables (items). E.g. Between sunny days and ice cream sales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9862967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Correlation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mathematical definition for the type of relationship..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474828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Origin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where two axes meet on a graph.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3989593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Line of best 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straight line on a graph that represents the data on a scatter graph.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314702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Outlier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a point that lies outside the trend of graph.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246949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Quantitative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numerical data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124987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Qualitative</a:t>
                      </a:r>
                      <a:r>
                        <a:rPr lang="en-GB" sz="14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.</a:t>
                      </a:r>
                      <a:endParaRPr lang="en-GB" sz="1400" b="1" dirty="0"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descriptive information, colours, genders, names, emotions etc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610568"/>
                  </a:ext>
                </a:extLst>
              </a:tr>
              <a:tr h="46042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Continuous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quantitative data that has an infinite number of possible values within its range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6423318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Discrete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quantitative or qualitative data that only takes certain values.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369439"/>
                  </a:ext>
                </a:extLst>
              </a:tr>
              <a:tr h="3069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 </a:t>
                      </a:r>
                      <a:r>
                        <a:rPr lang="en-GB" sz="1200" dirty="0"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the number of times a particular data value occurs.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580395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id="{A594A581-27E9-A5D0-7F83-222F1394DE7B}"/>
              </a:ext>
            </a:extLst>
          </p:cNvPr>
          <p:cNvGrpSpPr/>
          <p:nvPr/>
        </p:nvGrpSpPr>
        <p:grpSpPr>
          <a:xfrm>
            <a:off x="332689" y="4768735"/>
            <a:ext cx="6173061" cy="1824334"/>
            <a:chOff x="35892" y="3400485"/>
            <a:chExt cx="3914124" cy="182433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F091E314-BC54-0796-6089-E10BE21DF27D}"/>
                </a:ext>
              </a:extLst>
            </p:cNvPr>
            <p:cNvGrpSpPr/>
            <p:nvPr/>
          </p:nvGrpSpPr>
          <p:grpSpPr>
            <a:xfrm>
              <a:off x="57207" y="3400485"/>
              <a:ext cx="3892809" cy="1824334"/>
              <a:chOff x="56023" y="1143253"/>
              <a:chExt cx="2014756" cy="2181199"/>
            </a:xfrm>
          </p:grpSpPr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20F24250-C529-88AE-0DA3-E21588E0F6F1}"/>
                  </a:ext>
                </a:extLst>
              </p:cNvPr>
              <p:cNvSpPr/>
              <p:nvPr/>
            </p:nvSpPr>
            <p:spPr>
              <a:xfrm>
                <a:off x="62915" y="1168189"/>
                <a:ext cx="2007864" cy="2156263"/>
              </a:xfrm>
              <a:prstGeom prst="rect">
                <a:avLst/>
              </a:prstGeom>
              <a:noFill/>
              <a:ln>
                <a:solidFill>
                  <a:schemeClr val="bg1">
                    <a:lumMod val="1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506A7500-C16D-E106-82E8-42CEB59BE5FC}"/>
                  </a:ext>
                </a:extLst>
              </p:cNvPr>
              <p:cNvSpPr txBox="1"/>
              <p:nvPr/>
            </p:nvSpPr>
            <p:spPr>
              <a:xfrm>
                <a:off x="56023" y="1143253"/>
                <a:ext cx="19734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u="sng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Draw and interpret a scatter graph.</a:t>
                </a: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F97083DD-020B-5DFC-FD8F-310D9F763232}"/>
                </a:ext>
              </a:extLst>
            </p:cNvPr>
            <p:cNvGrpSpPr/>
            <p:nvPr/>
          </p:nvGrpSpPr>
          <p:grpSpPr>
            <a:xfrm>
              <a:off x="35892" y="3464765"/>
              <a:ext cx="3914124" cy="1755723"/>
              <a:chOff x="89230" y="3464765"/>
              <a:chExt cx="3914124" cy="1755723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26D1976C-3C04-9CCE-A09B-483DBF964E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1509" y="3704818"/>
                <a:ext cx="1705194" cy="412741"/>
              </a:xfrm>
              <a:prstGeom prst="rect">
                <a:avLst/>
              </a:prstGeom>
            </p:spPr>
          </p:pic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75A770E-2AE9-A1A1-837B-5674A978C069}"/>
                  </a:ext>
                </a:extLst>
              </p:cNvPr>
              <p:cNvSpPr/>
              <p:nvPr/>
            </p:nvSpPr>
            <p:spPr>
              <a:xfrm>
                <a:off x="2551134" y="4791880"/>
                <a:ext cx="1452220" cy="415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 axis should fit all the values on and be equally spread out</a:t>
                </a:r>
              </a:p>
            </p:txBody>
          </p:sp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6D73DBB8-DB72-C9BB-8715-C97FC893BA75}"/>
                  </a:ext>
                </a:extLst>
              </p:cNvPr>
              <p:cNvCxnSpPr/>
              <p:nvPr/>
            </p:nvCxnSpPr>
            <p:spPr>
              <a:xfrm flipH="1" flipV="1">
                <a:off x="3490259" y="4650027"/>
                <a:ext cx="82281" cy="14185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D0D8EE40-D68F-BE49-C456-77C4879C1AEE}"/>
                  </a:ext>
                </a:extLst>
              </p:cNvPr>
              <p:cNvSpPr/>
              <p:nvPr/>
            </p:nvSpPr>
            <p:spPr>
              <a:xfrm>
                <a:off x="139095" y="4744235"/>
                <a:ext cx="1159194" cy="4154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 link between the data can be explained verbally</a:t>
                </a:r>
              </a:p>
            </p:txBody>
          </p:sp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19DA164C-6670-667F-1A00-A4DFDE53F1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45167" y="3477240"/>
                <a:ext cx="1278312" cy="1154911"/>
              </a:xfrm>
              <a:prstGeom prst="rect">
                <a:avLst/>
              </a:prstGeom>
            </p:spPr>
          </p:pic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4CDAA391-819B-E4A4-F901-ECC88AC2FED9}"/>
                  </a:ext>
                </a:extLst>
              </p:cNvPr>
              <p:cNvGrpSpPr/>
              <p:nvPr/>
            </p:nvGrpSpPr>
            <p:grpSpPr>
              <a:xfrm>
                <a:off x="1312851" y="4588378"/>
                <a:ext cx="1223722" cy="632110"/>
                <a:chOff x="1369148" y="4838130"/>
                <a:chExt cx="1223722" cy="632110"/>
              </a:xfrm>
            </p:grpSpPr>
            <p:sp>
              <p:nvSpPr>
                <p:cNvPr id="44" name="Rectangle 43">
                  <a:extLst>
                    <a:ext uri="{FF2B5EF4-FFF2-40B4-BE49-F238E27FC236}">
                      <a16:creationId xmlns:a16="http://schemas.microsoft.com/office/drawing/2014/main" id="{1F34B5CC-1AC4-CA4B-D4FC-302185ABCA1E}"/>
                    </a:ext>
                  </a:extLst>
                </p:cNvPr>
                <p:cNvSpPr/>
                <p:nvPr/>
              </p:nvSpPr>
              <p:spPr>
                <a:xfrm>
                  <a:off x="1414036" y="4881903"/>
                  <a:ext cx="1112503" cy="57708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GB" sz="1050" b="1" dirty="0">
                      <a:latin typeface="A little sunshine" panose="02000603000000000000" pitchFamily="2" charset="0"/>
                      <a:ea typeface="A little sunshine" panose="02000603000000000000" pitchFamily="2" charset="0"/>
                    </a:rPr>
                    <a:t>“This scatter graph show as the age of a car increases the value decreases”</a:t>
                  </a:r>
                </a:p>
              </p:txBody>
            </p:sp>
            <p:sp>
              <p:nvSpPr>
                <p:cNvPr id="45" name="Oval Callout 23">
                  <a:extLst>
                    <a:ext uri="{FF2B5EF4-FFF2-40B4-BE49-F238E27FC236}">
                      <a16:creationId xmlns:a16="http://schemas.microsoft.com/office/drawing/2014/main" id="{BE6CA727-3CFA-70A7-9168-1A2DC66854ED}"/>
                    </a:ext>
                  </a:extLst>
                </p:cNvPr>
                <p:cNvSpPr/>
                <p:nvPr/>
              </p:nvSpPr>
              <p:spPr>
                <a:xfrm>
                  <a:off x="1369148" y="4838130"/>
                  <a:ext cx="1223722" cy="632110"/>
                </a:xfrm>
                <a:prstGeom prst="wedgeEllipseCallout">
                  <a:avLst>
                    <a:gd name="adj1" fmla="val -60739"/>
                    <a:gd name="adj2" fmla="val 20362"/>
                  </a:avLst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3F45F4BC-A637-D3B1-B318-9F9AE6343A02}"/>
                  </a:ext>
                </a:extLst>
              </p:cNvPr>
              <p:cNvSpPr/>
              <p:nvPr/>
            </p:nvSpPr>
            <p:spPr>
              <a:xfrm rot="16200000">
                <a:off x="1879547" y="3912635"/>
                <a:ext cx="1159194" cy="2634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All axes should be labelled </a:t>
                </a:r>
              </a:p>
            </p:txBody>
          </p:sp>
          <p:cxnSp>
            <p:nvCxnSpPr>
              <p:cNvPr id="39" name="Straight Arrow Connector 38">
                <a:extLst>
                  <a:ext uri="{FF2B5EF4-FFF2-40B4-BE49-F238E27FC236}">
                    <a16:creationId xmlns:a16="http://schemas.microsoft.com/office/drawing/2014/main" id="{83D7B0DA-8F4C-EA53-2403-39404698E5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62954" y="4023613"/>
                <a:ext cx="119400" cy="6095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4F370D5D-CBC1-2C35-3A12-AAE970CE5CF7}"/>
                  </a:ext>
                </a:extLst>
              </p:cNvPr>
              <p:cNvCxnSpPr/>
              <p:nvPr/>
            </p:nvCxnSpPr>
            <p:spPr>
              <a:xfrm>
                <a:off x="2533902" y="4251238"/>
                <a:ext cx="485244" cy="37397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1" name="Right Brace 40">
                <a:extLst>
                  <a:ext uri="{FF2B5EF4-FFF2-40B4-BE49-F238E27FC236}">
                    <a16:creationId xmlns:a16="http://schemas.microsoft.com/office/drawing/2014/main" id="{0F7B6A42-E4C4-7346-E79E-BD57436632E1}"/>
                  </a:ext>
                </a:extLst>
              </p:cNvPr>
              <p:cNvSpPr/>
              <p:nvPr/>
            </p:nvSpPr>
            <p:spPr>
              <a:xfrm rot="5400000" flipH="1">
                <a:off x="1026125" y="3319493"/>
                <a:ext cx="45719" cy="1675438"/>
              </a:xfrm>
              <a:prstGeom prst="righ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AA5CF55-7AE3-F61E-FC2C-38F53B683FA9}"/>
                  </a:ext>
                </a:extLst>
              </p:cNvPr>
              <p:cNvSpPr/>
              <p:nvPr/>
            </p:nvSpPr>
            <p:spPr>
              <a:xfrm>
                <a:off x="89230" y="4171255"/>
                <a:ext cx="2230052" cy="5770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GB" sz="105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This data may not be given in size order</a:t>
                </a: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GB" sz="105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data forms information pairs for the scatter graph</a:t>
                </a: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GB" sz="105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Not all data has a relationship</a:t>
                </a: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E56AF8E5-4063-B3FB-B1FF-36C8BA8F85E4}"/>
                  </a:ext>
                </a:extLst>
              </p:cNvPr>
              <p:cNvSpPr/>
              <p:nvPr/>
            </p:nvSpPr>
            <p:spPr>
              <a:xfrm>
                <a:off x="834790" y="3713769"/>
                <a:ext cx="215444" cy="449775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……………………………………..</a:t>
                </a:r>
              </a:p>
            </p:txBody>
          </p:sp>
        </p:grp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0A22AD95-D676-2D33-3CA6-0A0630FE4978}"/>
              </a:ext>
            </a:extLst>
          </p:cNvPr>
          <p:cNvSpPr/>
          <p:nvPr/>
        </p:nvSpPr>
        <p:spPr>
          <a:xfrm>
            <a:off x="372172" y="6715544"/>
            <a:ext cx="6157206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EA0ADA6-DCE6-B75A-9706-DD51829CC1DF}"/>
              </a:ext>
            </a:extLst>
          </p:cNvPr>
          <p:cNvSpPr txBox="1"/>
          <p:nvPr/>
        </p:nvSpPr>
        <p:spPr>
          <a:xfrm>
            <a:off x="332689" y="6712974"/>
            <a:ext cx="5966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Linear Correlation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09CEB5DD-5DA5-3194-B129-E27B0B62C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087" y="6962449"/>
            <a:ext cx="4697215" cy="963054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FB72906C-09E5-E2CF-A51E-D6B83A7355FF}"/>
              </a:ext>
            </a:extLst>
          </p:cNvPr>
          <p:cNvSpPr/>
          <p:nvPr/>
        </p:nvSpPr>
        <p:spPr>
          <a:xfrm>
            <a:off x="478224" y="7867778"/>
            <a:ext cx="260506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Positive Correlation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18FEE22-C016-50CB-6750-15D43BD3E40F}"/>
              </a:ext>
            </a:extLst>
          </p:cNvPr>
          <p:cNvSpPr/>
          <p:nvPr/>
        </p:nvSpPr>
        <p:spPr>
          <a:xfrm>
            <a:off x="2283012" y="7804905"/>
            <a:ext cx="260506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Negative Correlation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06506B8-5145-0BD8-D297-E30E10624FE1}"/>
              </a:ext>
            </a:extLst>
          </p:cNvPr>
          <p:cNvSpPr/>
          <p:nvPr/>
        </p:nvSpPr>
        <p:spPr>
          <a:xfrm>
            <a:off x="4441492" y="7804905"/>
            <a:ext cx="186438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No Correlation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76CED2B-91B9-EDFF-C01C-C4C8D41DA04E}"/>
              </a:ext>
            </a:extLst>
          </p:cNvPr>
          <p:cNvSpPr/>
          <p:nvPr/>
        </p:nvSpPr>
        <p:spPr>
          <a:xfrm>
            <a:off x="373372" y="8060106"/>
            <a:ext cx="2050159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one variable increases so does the other variable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7CA044E-1EC0-45F6-0EFD-43996D680CA7}"/>
              </a:ext>
            </a:extLst>
          </p:cNvPr>
          <p:cNvSpPr/>
          <p:nvPr/>
        </p:nvSpPr>
        <p:spPr>
          <a:xfrm>
            <a:off x="2496185" y="8050138"/>
            <a:ext cx="2112431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one variable increases the other variable decreases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A1219F-58ED-E389-7A58-1C18F6F43A57}"/>
              </a:ext>
            </a:extLst>
          </p:cNvPr>
          <p:cNvSpPr/>
          <p:nvPr/>
        </p:nvSpPr>
        <p:spPr>
          <a:xfrm>
            <a:off x="4682166" y="8044519"/>
            <a:ext cx="1802461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is no relationship between the two variables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DF8A64F-E0FB-EFCA-1A19-9A8297828820}"/>
              </a:ext>
            </a:extLst>
          </p:cNvPr>
          <p:cNvSpPr txBox="1"/>
          <p:nvPr/>
        </p:nvSpPr>
        <p:spPr>
          <a:xfrm>
            <a:off x="337263" y="574887"/>
            <a:ext cx="2122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Representing Data</a:t>
            </a: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66291BD1-C63F-4DA5-9B26-678105F62CE0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737346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18306BC-E2FA-2C09-9031-1226BE268CB5}"/>
              </a:ext>
            </a:extLst>
          </p:cNvPr>
          <p:cNvSpPr/>
          <p:nvPr/>
        </p:nvSpPr>
        <p:spPr>
          <a:xfrm>
            <a:off x="348287" y="994400"/>
            <a:ext cx="6157444" cy="2124865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C4A81B-D7E8-5512-0B4E-6C5AC636D4CB}"/>
              </a:ext>
            </a:extLst>
          </p:cNvPr>
          <p:cNvSpPr txBox="1"/>
          <p:nvPr/>
        </p:nvSpPr>
        <p:spPr>
          <a:xfrm>
            <a:off x="308490" y="988086"/>
            <a:ext cx="5967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The line of best fit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F3984C3-CBD2-B363-CF3C-DD2F761A6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901" y="1305392"/>
            <a:ext cx="1654630" cy="81414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84A4202-EA3B-40BB-749B-0B7568E1B542}"/>
              </a:ext>
            </a:extLst>
          </p:cNvPr>
          <p:cNvSpPr/>
          <p:nvPr/>
        </p:nvSpPr>
        <p:spPr>
          <a:xfrm>
            <a:off x="2246658" y="1039978"/>
            <a:ext cx="423294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is used to make estimates about the information in your scatter graph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EA3E6EF-25E5-784A-C4A3-5CE0B48C4EC6}"/>
              </a:ext>
            </a:extLst>
          </p:cNvPr>
          <p:cNvSpPr/>
          <p:nvPr/>
        </p:nvSpPr>
        <p:spPr>
          <a:xfrm>
            <a:off x="408691" y="2169278"/>
            <a:ext cx="2874154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 is only an estimate because the line is designed to be an average representation of the data</a:t>
            </a:r>
          </a:p>
          <a:p>
            <a:pPr algn="ctr"/>
            <a:endParaRPr lang="en-GB" sz="105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 is always a </a:t>
            </a:r>
            <a:r>
              <a:rPr lang="en-GB" sz="105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straight line.</a:t>
            </a:r>
            <a:endParaRPr lang="en-GB" sz="105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4D0092D-C7D3-9A8C-F6FD-92E44A6A0046}"/>
              </a:ext>
            </a:extLst>
          </p:cNvPr>
          <p:cNvCxnSpPr>
            <a:cxnSpLocks/>
          </p:cNvCxnSpPr>
          <p:nvPr/>
        </p:nvCxnSpPr>
        <p:spPr>
          <a:xfrm flipH="1" flipV="1">
            <a:off x="1957486" y="1556793"/>
            <a:ext cx="365989" cy="612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BEA976A-593E-CFFA-B928-61EC98C58ECB}"/>
              </a:ext>
            </a:extLst>
          </p:cNvPr>
          <p:cNvSpPr/>
          <p:nvPr/>
        </p:nvSpPr>
        <p:spPr>
          <a:xfrm>
            <a:off x="3292074" y="1863035"/>
            <a:ext cx="3196757" cy="122341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Things to know: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</a:t>
            </a:r>
            <a:r>
              <a:rPr lang="en-GB" sz="105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DOES NOT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need to go through the origin (The point the axes cross)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should be approximately the same number of points above and below the line (It may not go through any points)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extends across the whole graph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6AE2F1-313E-BA61-1219-DED8DC47A4AD}"/>
              </a:ext>
            </a:extLst>
          </p:cNvPr>
          <p:cNvSpPr/>
          <p:nvPr/>
        </p:nvSpPr>
        <p:spPr>
          <a:xfrm>
            <a:off x="348287" y="3233753"/>
            <a:ext cx="6157444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00943FE-BA73-305F-B525-DF320A93D639}"/>
              </a:ext>
            </a:extLst>
          </p:cNvPr>
          <p:cNvSpPr txBox="1"/>
          <p:nvPr/>
        </p:nvSpPr>
        <p:spPr>
          <a:xfrm>
            <a:off x="348286" y="3226306"/>
            <a:ext cx="41882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Using a line of best fit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7DDFA5E-7E88-147C-0C07-8117305359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465" y="3425111"/>
            <a:ext cx="1939011" cy="13019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7C13203C-DFC6-8329-AFCA-B6743A114848}"/>
              </a:ext>
            </a:extLst>
          </p:cNvPr>
          <p:cNvSpPr/>
          <p:nvPr/>
        </p:nvSpPr>
        <p:spPr>
          <a:xfrm>
            <a:off x="3443049" y="4230918"/>
            <a:ext cx="308683" cy="1956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4438367-367E-7EFC-9C99-EF8EC6A581C1}"/>
              </a:ext>
            </a:extLst>
          </p:cNvPr>
          <p:cNvSpPr/>
          <p:nvPr/>
        </p:nvSpPr>
        <p:spPr>
          <a:xfrm>
            <a:off x="4096175" y="4434618"/>
            <a:ext cx="2507878" cy="577081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point is an “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outlier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”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 is an outlier because it doesn’t fit this model and stands apart from the data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9DE0F41-0BBF-1185-AA3E-23C4077145BE}"/>
              </a:ext>
            </a:extLst>
          </p:cNvPr>
          <p:cNvCxnSpPr>
            <a:cxnSpLocks/>
          </p:cNvCxnSpPr>
          <p:nvPr/>
        </p:nvCxnSpPr>
        <p:spPr>
          <a:xfrm flipH="1" flipV="1">
            <a:off x="3695090" y="4374955"/>
            <a:ext cx="500837" cy="2207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BFE8A42D-C02B-DFD9-980C-209C17C9D507}"/>
              </a:ext>
            </a:extLst>
          </p:cNvPr>
          <p:cNvSpPr/>
          <p:nvPr/>
        </p:nvSpPr>
        <p:spPr>
          <a:xfrm>
            <a:off x="3793412" y="3270306"/>
            <a:ext cx="2673577" cy="1223412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Extrapolation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is where we use our line of best fit to predict information outside of our data. </a:t>
            </a: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**This is not always useful – in this example you cannot score more that 100%. So revising for longer can not be estimated**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29CA252-308C-E308-2D1D-C9E9647C8291}"/>
              </a:ext>
            </a:extLst>
          </p:cNvPr>
          <p:cNvSpPr/>
          <p:nvPr/>
        </p:nvSpPr>
        <p:spPr>
          <a:xfrm>
            <a:off x="408691" y="3510797"/>
            <a:ext cx="1620638" cy="1384995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Interpolation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using the line of best fit to estimate values inside our data point.</a:t>
            </a:r>
          </a:p>
          <a:p>
            <a:endParaRPr lang="en-GB" sz="105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e.g. 40 hours revising predicts a percentage of 45.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D6D44AF4-4D5B-1A22-EDAE-792C823532E7}"/>
              </a:ext>
            </a:extLst>
          </p:cNvPr>
          <p:cNvCxnSpPr>
            <a:cxnSpLocks/>
          </p:cNvCxnSpPr>
          <p:nvPr/>
        </p:nvCxnSpPr>
        <p:spPr>
          <a:xfrm flipH="1" flipV="1">
            <a:off x="3023842" y="4111974"/>
            <a:ext cx="9525" cy="463388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20C6905-F094-4BB8-1071-43193FF7804F}"/>
              </a:ext>
            </a:extLst>
          </p:cNvPr>
          <p:cNvCxnSpPr>
            <a:cxnSpLocks/>
          </p:cNvCxnSpPr>
          <p:nvPr/>
        </p:nvCxnSpPr>
        <p:spPr>
          <a:xfrm>
            <a:off x="2442416" y="4081595"/>
            <a:ext cx="586189" cy="22932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A2CDDF37-2F9D-E431-5712-7ACEF0FDE62C}"/>
              </a:ext>
            </a:extLst>
          </p:cNvPr>
          <p:cNvSpPr/>
          <p:nvPr/>
        </p:nvSpPr>
        <p:spPr>
          <a:xfrm>
            <a:off x="345984" y="5114693"/>
            <a:ext cx="2954044" cy="3058535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DCDEF6C-C49C-317F-FAA3-B04A98B6343A}"/>
              </a:ext>
            </a:extLst>
          </p:cNvPr>
          <p:cNvSpPr txBox="1"/>
          <p:nvPr/>
        </p:nvSpPr>
        <p:spPr>
          <a:xfrm>
            <a:off x="326894" y="5105268"/>
            <a:ext cx="1411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Ungrouped Data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6F265317-F7D4-C752-35EE-BB4F3550A7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384" y="5983692"/>
            <a:ext cx="1442770" cy="843977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8B1AB57F-EF2C-77C3-399A-2007B0AA0863}"/>
              </a:ext>
            </a:extLst>
          </p:cNvPr>
          <p:cNvSpPr/>
          <p:nvPr/>
        </p:nvSpPr>
        <p:spPr>
          <a:xfrm>
            <a:off x="1861812" y="5132789"/>
            <a:ext cx="1281265" cy="1061829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table shows the number of siblings students have. The answers were </a:t>
            </a:r>
          </a:p>
          <a:p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3, 1, 2, 2, 0, 3, 4, 1, 1, 2, 0, 2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DED16A9-1D30-BC6F-5E3A-2C5A78D99310}"/>
              </a:ext>
            </a:extLst>
          </p:cNvPr>
          <p:cNvCxnSpPr>
            <a:cxnSpLocks/>
          </p:cNvCxnSpPr>
          <p:nvPr/>
        </p:nvCxnSpPr>
        <p:spPr>
          <a:xfrm>
            <a:off x="1311288" y="5575199"/>
            <a:ext cx="136511" cy="42124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BE210F7D-9318-22F0-2910-CD28755B2382}"/>
              </a:ext>
            </a:extLst>
          </p:cNvPr>
          <p:cNvSpPr/>
          <p:nvPr/>
        </p:nvSpPr>
        <p:spPr>
          <a:xfrm>
            <a:off x="246329" y="5315861"/>
            <a:ext cx="119947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number of times an event happened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4763278-6F14-AF01-63DB-839E92376881}"/>
              </a:ext>
            </a:extLst>
          </p:cNvPr>
          <p:cNvCxnSpPr>
            <a:cxnSpLocks/>
          </p:cNvCxnSpPr>
          <p:nvPr/>
        </p:nvCxnSpPr>
        <p:spPr>
          <a:xfrm flipV="1">
            <a:off x="565901" y="6731108"/>
            <a:ext cx="33627" cy="4729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EE6BD475-7A8D-BC37-5E03-A104BE690B3B}"/>
              </a:ext>
            </a:extLst>
          </p:cNvPr>
          <p:cNvSpPr/>
          <p:nvPr/>
        </p:nvSpPr>
        <p:spPr>
          <a:xfrm>
            <a:off x="245552" y="7145800"/>
            <a:ext cx="11994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Best represented by discrete data. (Not always a number)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00EA084-17E7-CCAC-A2A9-EEAC59D60F28}"/>
              </a:ext>
            </a:extLst>
          </p:cNvPr>
          <p:cNvSpPr/>
          <p:nvPr/>
        </p:nvSpPr>
        <p:spPr>
          <a:xfrm>
            <a:off x="524583" y="6834206"/>
            <a:ext cx="262885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 people had 0 siblings. This means there are 0 siblings to be counted here 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5F89349D-03AB-B43A-B744-E41ACCDE0964}"/>
              </a:ext>
            </a:extLst>
          </p:cNvPr>
          <p:cNvCxnSpPr>
            <a:cxnSpLocks/>
          </p:cNvCxnSpPr>
          <p:nvPr/>
        </p:nvCxnSpPr>
        <p:spPr>
          <a:xfrm flipH="1">
            <a:off x="1741156" y="5851935"/>
            <a:ext cx="194554" cy="2074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C52C908A-07AD-7B1D-A827-98E411693797}"/>
              </a:ext>
            </a:extLst>
          </p:cNvPr>
          <p:cNvSpPr/>
          <p:nvPr/>
        </p:nvSpPr>
        <p:spPr>
          <a:xfrm>
            <a:off x="1803554" y="6194141"/>
            <a:ext cx="12376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 people have 3 siblings so there are 6 siblings in total 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39F27E2-8C32-71E8-555A-2BA5E5D75BC2}"/>
              </a:ext>
            </a:extLst>
          </p:cNvPr>
          <p:cNvSpPr/>
          <p:nvPr/>
        </p:nvSpPr>
        <p:spPr>
          <a:xfrm>
            <a:off x="1311288" y="7280038"/>
            <a:ext cx="1841334" cy="57708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OVERALL there are </a:t>
            </a:r>
          </a:p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0 + 3 + 8 + 6 + 4 </a:t>
            </a:r>
          </a:p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Siblings = 21 siblings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832F858-181B-AE18-8037-84ACB5F97F68}"/>
              </a:ext>
            </a:extLst>
          </p:cNvPr>
          <p:cNvSpPr/>
          <p:nvPr/>
        </p:nvSpPr>
        <p:spPr>
          <a:xfrm>
            <a:off x="367339" y="8227787"/>
            <a:ext cx="6163767" cy="15415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F289035-770B-1EDA-E284-866FDCFF50B1}"/>
              </a:ext>
            </a:extLst>
          </p:cNvPr>
          <p:cNvSpPr txBox="1"/>
          <p:nvPr/>
        </p:nvSpPr>
        <p:spPr>
          <a:xfrm>
            <a:off x="352952" y="8205939"/>
            <a:ext cx="35925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Representing data in two-way tables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15B98DE-BF67-E59C-0AB3-824484100AF1}"/>
              </a:ext>
            </a:extLst>
          </p:cNvPr>
          <p:cNvSpPr/>
          <p:nvPr/>
        </p:nvSpPr>
        <p:spPr>
          <a:xfrm>
            <a:off x="409468" y="8434978"/>
            <a:ext cx="609626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Two-way tables represent discrete information in a visual way that allows you to make conclusions, find probability or find totals of sub groups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BC039292-AB5E-563C-E0EC-834D54E8D99A}"/>
              </a:ext>
            </a:extLst>
          </p:cNvPr>
          <p:cNvGrpSpPr/>
          <p:nvPr/>
        </p:nvGrpSpPr>
        <p:grpSpPr>
          <a:xfrm>
            <a:off x="443037" y="8848640"/>
            <a:ext cx="2780183" cy="888031"/>
            <a:chOff x="4612021" y="7814129"/>
            <a:chExt cx="2144493" cy="677793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D39DCEA4-91DD-F8D5-B90E-6037C86C5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12021" y="7814129"/>
              <a:ext cx="2144493" cy="677793"/>
            </a:xfrm>
            <a:prstGeom prst="rect">
              <a:avLst/>
            </a:prstGeom>
          </p:spPr>
        </p:pic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9FA8E27-D44B-43F8-9831-69EC83EDC6F2}"/>
                </a:ext>
              </a:extLst>
            </p:cNvPr>
            <p:cNvSpPr/>
            <p:nvPr/>
          </p:nvSpPr>
          <p:spPr>
            <a:xfrm>
              <a:off x="5820939" y="8038295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2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19A6FA3D-611E-2C04-DB91-166BAB7515BB}"/>
                </a:ext>
              </a:extLst>
            </p:cNvPr>
            <p:cNvSpPr/>
            <p:nvPr/>
          </p:nvSpPr>
          <p:spPr>
            <a:xfrm>
              <a:off x="5490090" y="8269020"/>
              <a:ext cx="41207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Total</a:t>
              </a: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41727114-7C47-EAD1-3BD0-939C1A56DAA2}"/>
                </a:ext>
              </a:extLst>
            </p:cNvPr>
            <p:cNvSpPr/>
            <p:nvPr/>
          </p:nvSpPr>
          <p:spPr>
            <a:xfrm>
              <a:off x="6320315" y="7943619"/>
              <a:ext cx="41207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b="1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Total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9D0AD91-C0EE-BDD2-EA7B-151A034D923A}"/>
                </a:ext>
              </a:extLst>
            </p:cNvPr>
            <p:cNvSpPr/>
            <p:nvPr/>
          </p:nvSpPr>
          <p:spPr>
            <a:xfrm>
              <a:off x="5821922" y="8269020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4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34E58CC-F7F9-87FE-3B82-B4F5B13DBF86}"/>
                </a:ext>
              </a:extLst>
            </p:cNvPr>
            <p:cNvSpPr/>
            <p:nvPr/>
          </p:nvSpPr>
          <p:spPr>
            <a:xfrm>
              <a:off x="6117020" y="8035952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3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FCD9F17-7DAC-80DC-1C16-D28BD92D1AA0}"/>
                </a:ext>
              </a:extLst>
            </p:cNvPr>
            <p:cNvSpPr/>
            <p:nvPr/>
          </p:nvSpPr>
          <p:spPr>
            <a:xfrm>
              <a:off x="6389068" y="8039202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5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22CA4671-720F-0D43-7C53-83FF5D272781}"/>
                </a:ext>
              </a:extLst>
            </p:cNvPr>
            <p:cNvSpPr/>
            <p:nvPr/>
          </p:nvSpPr>
          <p:spPr>
            <a:xfrm>
              <a:off x="5821922" y="8158167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2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7C48E76-C4CB-3A6B-A158-3980E1167E21}"/>
                </a:ext>
              </a:extLst>
            </p:cNvPr>
            <p:cNvSpPr/>
            <p:nvPr/>
          </p:nvSpPr>
          <p:spPr>
            <a:xfrm>
              <a:off x="6112820" y="8153025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1</a:t>
              </a: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08E9756-9160-4E78-02D5-619F398B3DD5}"/>
                </a:ext>
              </a:extLst>
            </p:cNvPr>
            <p:cNvSpPr/>
            <p:nvPr/>
          </p:nvSpPr>
          <p:spPr>
            <a:xfrm>
              <a:off x="6112820" y="8269020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4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931F25BD-21AF-F29D-5931-B5284C29D6DF}"/>
                </a:ext>
              </a:extLst>
            </p:cNvPr>
            <p:cNvSpPr/>
            <p:nvPr/>
          </p:nvSpPr>
          <p:spPr>
            <a:xfrm>
              <a:off x="6382370" y="8150588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3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1F5CCA2D-4895-83C5-527C-4A0039DD3E9C}"/>
                </a:ext>
              </a:extLst>
            </p:cNvPr>
            <p:cNvSpPr/>
            <p:nvPr/>
          </p:nvSpPr>
          <p:spPr>
            <a:xfrm>
              <a:off x="6389068" y="8279670"/>
              <a:ext cx="272902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b="1">
                  <a:latin typeface="A little sunshine" panose="02000603000000000000" pitchFamily="2" charset="0"/>
                  <a:ea typeface="A little sunshine" panose="02000603000000000000" pitchFamily="2" charset="0"/>
                </a:rPr>
                <a:t>  8</a:t>
              </a:r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AE0F98DB-F369-61F8-8CF4-BE77EFD12EE1}"/>
              </a:ext>
            </a:extLst>
          </p:cNvPr>
          <p:cNvSpPr/>
          <p:nvPr/>
        </p:nvSpPr>
        <p:spPr>
          <a:xfrm>
            <a:off x="1469150" y="8747319"/>
            <a:ext cx="751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There are 5 green shapes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86AC87D9-3E15-1944-95A7-FAAF200B54FB}"/>
              </a:ext>
            </a:extLst>
          </p:cNvPr>
          <p:cNvCxnSpPr>
            <a:cxnSpLocks/>
          </p:cNvCxnSpPr>
          <p:nvPr/>
        </p:nvCxnSpPr>
        <p:spPr>
          <a:xfrm>
            <a:off x="425128" y="8932123"/>
            <a:ext cx="174400" cy="4882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>
            <a:extLst>
              <a:ext uri="{FF2B5EF4-FFF2-40B4-BE49-F238E27FC236}">
                <a16:creationId xmlns:a16="http://schemas.microsoft.com/office/drawing/2014/main" id="{714DA09B-C761-A4A8-B89D-2364415B7697}"/>
              </a:ext>
            </a:extLst>
          </p:cNvPr>
          <p:cNvSpPr/>
          <p:nvPr/>
        </p:nvSpPr>
        <p:spPr>
          <a:xfrm>
            <a:off x="280581" y="8663034"/>
            <a:ext cx="751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There are 2 green squares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9CE750D5-6487-33FE-63A8-D866D068875F}"/>
              </a:ext>
            </a:extLst>
          </p:cNvPr>
          <p:cNvCxnSpPr>
            <a:cxnSpLocks/>
          </p:cNvCxnSpPr>
          <p:nvPr/>
        </p:nvCxnSpPr>
        <p:spPr>
          <a:xfrm flipH="1">
            <a:off x="1191954" y="9018295"/>
            <a:ext cx="400723" cy="2557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3B6495F9-C0A4-1488-CC87-1FB7627C4F92}"/>
              </a:ext>
            </a:extLst>
          </p:cNvPr>
          <p:cNvSpPr/>
          <p:nvPr/>
        </p:nvSpPr>
        <p:spPr>
          <a:xfrm>
            <a:off x="3368806" y="9278934"/>
            <a:ext cx="91976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There are 8 items in total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E9BDF722-34D5-E7F3-F834-BF7D8489BC87}"/>
              </a:ext>
            </a:extLst>
          </p:cNvPr>
          <p:cNvCxnSpPr>
            <a:cxnSpLocks/>
          </p:cNvCxnSpPr>
          <p:nvPr/>
        </p:nvCxnSpPr>
        <p:spPr>
          <a:xfrm flipH="1" flipV="1">
            <a:off x="3078058" y="9578652"/>
            <a:ext cx="375640" cy="539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6026092-EF28-90BD-AF40-48D07009EE56}"/>
                  </a:ext>
                </a:extLst>
              </p:cNvPr>
              <p:cNvSpPr/>
              <p:nvPr/>
            </p:nvSpPr>
            <p:spPr>
              <a:xfrm>
                <a:off x="4256983" y="8774040"/>
                <a:ext cx="2324446" cy="9759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b="1" u="sng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Using your two-way table</a:t>
                </a:r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  <a:p>
                <a:endPara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To find a fraction</a:t>
                </a:r>
              </a:p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e.g. What fraction of the items are red? 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 red items </a:t>
                </a:r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but </a:t>
                </a:r>
                <a:r>
                  <a:rPr lang="en-GB" sz="1050" b="1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8 items in total </a:t>
                </a:r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</m:ctrlPr>
                      </m:fPr>
                      <m:num>
                        <m:r>
                          <a:rPr lang="en-GB" sz="1050" b="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3</m:t>
                        </m:r>
                      </m:num>
                      <m:den>
                        <m:r>
                          <a:rPr lang="en-GB" sz="1050" b="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6026092-EF28-90BD-AF40-48D07009EE5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983" y="8774040"/>
                <a:ext cx="2324446" cy="975973"/>
              </a:xfrm>
              <a:prstGeom prst="rect">
                <a:avLst/>
              </a:prstGeom>
              <a:blipFill>
                <a:blip r:embed="rId6"/>
                <a:stretch>
                  <a:fillRect t="-625" r="-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8" name="Rectangle 97">
            <a:extLst>
              <a:ext uri="{FF2B5EF4-FFF2-40B4-BE49-F238E27FC236}">
                <a16:creationId xmlns:a16="http://schemas.microsoft.com/office/drawing/2014/main" id="{F91A51FE-C63D-9DB9-B493-346206C3939C}"/>
              </a:ext>
            </a:extLst>
          </p:cNvPr>
          <p:cNvSpPr/>
          <p:nvPr/>
        </p:nvSpPr>
        <p:spPr>
          <a:xfrm>
            <a:off x="3429000" y="5133354"/>
            <a:ext cx="3083016" cy="3012786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E3085B7A-51D7-B70F-238F-4816C7926FCA}"/>
              </a:ext>
            </a:extLst>
          </p:cNvPr>
          <p:cNvSpPr txBox="1"/>
          <p:nvPr/>
        </p:nvSpPr>
        <p:spPr>
          <a:xfrm>
            <a:off x="3999511" y="5103435"/>
            <a:ext cx="1370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Grouped Data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CF5ADA68-D232-6EDD-5AE5-E1D13227D5BA}"/>
              </a:ext>
            </a:extLst>
          </p:cNvPr>
          <p:cNvSpPr/>
          <p:nvPr/>
        </p:nvSpPr>
        <p:spPr>
          <a:xfrm>
            <a:off x="3393499" y="5291131"/>
            <a:ext cx="32712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If we have a large spread of data it is better to group it. This is so it is easier to look for a trend. Form groups of equal size to make comparison more valid and spread the groups out from the smallest to the largest value.</a:t>
            </a:r>
            <a:endParaRPr lang="en-GB" sz="8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pic>
        <p:nvPicPr>
          <p:cNvPr id="101" name="Picture 100">
            <a:extLst>
              <a:ext uri="{FF2B5EF4-FFF2-40B4-BE49-F238E27FC236}">
                <a16:creationId xmlns:a16="http://schemas.microsoft.com/office/drawing/2014/main" id="{29817561-D695-B3B9-3336-248D182811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4672" y="6105895"/>
            <a:ext cx="1786931" cy="629041"/>
          </a:xfrm>
          <a:prstGeom prst="rect">
            <a:avLst/>
          </a:prstGeom>
        </p:spPr>
      </p:pic>
      <p:sp>
        <p:nvSpPr>
          <p:cNvPr id="102" name="Left Brace 101">
            <a:extLst>
              <a:ext uri="{FF2B5EF4-FFF2-40B4-BE49-F238E27FC236}">
                <a16:creationId xmlns:a16="http://schemas.microsoft.com/office/drawing/2014/main" id="{30FF7A99-0938-6DB4-AD36-5AE8798B1262}"/>
              </a:ext>
            </a:extLst>
          </p:cNvPr>
          <p:cNvSpPr/>
          <p:nvPr/>
        </p:nvSpPr>
        <p:spPr>
          <a:xfrm>
            <a:off x="4519982" y="6110375"/>
            <a:ext cx="56938" cy="59061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5CFF94EC-529C-0197-4360-C38AE38758DE}"/>
              </a:ext>
            </a:extLst>
          </p:cNvPr>
          <p:cNvSpPr/>
          <p:nvPr/>
        </p:nvSpPr>
        <p:spPr>
          <a:xfrm rot="16200000">
            <a:off x="3927097" y="6197931"/>
            <a:ext cx="69882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Discrete Data</a:t>
            </a:r>
            <a:endParaRPr lang="en-GB" sz="7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  <a:p>
            <a:pPr algn="ctr"/>
            <a:r>
              <a:rPr lang="en-GB" sz="7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groups do not overlap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7534FC0-2A42-BE07-41E4-916B727F2A28}"/>
              </a:ext>
            </a:extLst>
          </p:cNvPr>
          <p:cNvSpPr/>
          <p:nvPr/>
        </p:nvSpPr>
        <p:spPr>
          <a:xfrm>
            <a:off x="5953581" y="6202300"/>
            <a:ext cx="3398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7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81CADBF-8B88-724A-DF01-5D7306FC86F5}"/>
              </a:ext>
            </a:extLst>
          </p:cNvPr>
          <p:cNvSpPr/>
          <p:nvPr/>
        </p:nvSpPr>
        <p:spPr>
          <a:xfrm>
            <a:off x="5963126" y="6321145"/>
            <a:ext cx="3398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11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8B454267-4110-F6CE-DFE4-56FC3CBAEFDC}"/>
              </a:ext>
            </a:extLst>
          </p:cNvPr>
          <p:cNvSpPr/>
          <p:nvPr/>
        </p:nvSpPr>
        <p:spPr>
          <a:xfrm>
            <a:off x="5953581" y="6443151"/>
            <a:ext cx="3398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5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5A088BA-0625-7C25-6C14-99BEF261795E}"/>
              </a:ext>
            </a:extLst>
          </p:cNvPr>
          <p:cNvSpPr/>
          <p:nvPr/>
        </p:nvSpPr>
        <p:spPr>
          <a:xfrm>
            <a:off x="5953581" y="6547930"/>
            <a:ext cx="3398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C166F298-5B5B-0A7E-59E0-C55F6253CBD3}"/>
              </a:ext>
            </a:extLst>
          </p:cNvPr>
          <p:cNvSpPr/>
          <p:nvPr/>
        </p:nvSpPr>
        <p:spPr>
          <a:xfrm>
            <a:off x="3643327" y="6648830"/>
            <a:ext cx="288777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We do not know the exact value of each item in a group – so an estimate would be bused to calculate the overall total (Midpoint) </a:t>
            </a:r>
          </a:p>
        </p:txBody>
      </p:sp>
      <p:pic>
        <p:nvPicPr>
          <p:cNvPr id="110" name="Picture 109">
            <a:extLst>
              <a:ext uri="{FF2B5EF4-FFF2-40B4-BE49-F238E27FC236}">
                <a16:creationId xmlns:a16="http://schemas.microsoft.com/office/drawing/2014/main" id="{BDD146C0-E7D8-76BA-F7B6-DB041309B5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6107" y="7512764"/>
            <a:ext cx="1028448" cy="577004"/>
          </a:xfrm>
          <a:prstGeom prst="rect">
            <a:avLst/>
          </a:prstGeom>
        </p:spPr>
      </p:pic>
      <p:sp>
        <p:nvSpPr>
          <p:cNvPr id="111" name="Rectangle 110">
            <a:extLst>
              <a:ext uri="{FF2B5EF4-FFF2-40B4-BE49-F238E27FC236}">
                <a16:creationId xmlns:a16="http://schemas.microsoft.com/office/drawing/2014/main" id="{DF25BEA2-459B-562F-D59B-84FF887DA9F2}"/>
              </a:ext>
            </a:extLst>
          </p:cNvPr>
          <p:cNvSpPr/>
          <p:nvPr/>
        </p:nvSpPr>
        <p:spPr>
          <a:xfrm rot="16200000">
            <a:off x="3290693" y="7103142"/>
            <a:ext cx="125305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Continuous Data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To make sure all values are included inequalities represent the subgroups </a:t>
            </a:r>
          </a:p>
        </p:txBody>
      </p:sp>
      <p:sp>
        <p:nvSpPr>
          <p:cNvPr id="112" name="Left Brace 111">
            <a:extLst>
              <a:ext uri="{FF2B5EF4-FFF2-40B4-BE49-F238E27FC236}">
                <a16:creationId xmlns:a16="http://schemas.microsoft.com/office/drawing/2014/main" id="{2BBF74AB-7646-0626-048C-4DD0B42275AF}"/>
              </a:ext>
            </a:extLst>
          </p:cNvPr>
          <p:cNvSpPr/>
          <p:nvPr/>
        </p:nvSpPr>
        <p:spPr>
          <a:xfrm>
            <a:off x="4369169" y="7490303"/>
            <a:ext cx="56938" cy="59061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8FCCFAF6-D7A3-65E5-FA02-D7C8B20EF87F}"/>
              </a:ext>
            </a:extLst>
          </p:cNvPr>
          <p:cNvSpPr/>
          <p:nvPr/>
        </p:nvSpPr>
        <p:spPr>
          <a:xfrm>
            <a:off x="5423214" y="7186513"/>
            <a:ext cx="1231895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e.g. this group includes every weight bigger that 60Kg, up to and including 70Kg.</a:t>
            </a:r>
          </a:p>
        </p:txBody>
      </p: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76468A12-D127-5FF8-E5C9-F66C642F51F9}"/>
              </a:ext>
            </a:extLst>
          </p:cNvPr>
          <p:cNvCxnSpPr>
            <a:cxnSpLocks/>
          </p:cNvCxnSpPr>
          <p:nvPr/>
        </p:nvCxnSpPr>
        <p:spPr>
          <a:xfrm flipH="1">
            <a:off x="5312659" y="7736623"/>
            <a:ext cx="300440" cy="3552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itle 1">
            <a:extLst>
              <a:ext uri="{FF2B5EF4-FFF2-40B4-BE49-F238E27FC236}">
                <a16:creationId xmlns:a16="http://schemas.microsoft.com/office/drawing/2014/main" id="{4E6020A5-59CA-43F3-BE46-36B1E151859D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8797011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F21221D-E0FD-EACD-6FEB-9625E28AA095}"/>
              </a:ext>
            </a:extLst>
          </p:cNvPr>
          <p:cNvSpPr txBox="1"/>
          <p:nvPr/>
        </p:nvSpPr>
        <p:spPr>
          <a:xfrm>
            <a:off x="462337" y="719191"/>
            <a:ext cx="2486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Tables and Probability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FCD2D00C-9B30-464B-B5F2-9E0A2470E4B6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70423" y="1271427"/>
              <a:ext cx="5879006" cy="2103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39878">
                      <a:extLst>
                        <a:ext uri="{9D8B030D-6E8A-4147-A177-3AD203B41FA5}">
                          <a16:colId xmlns:a16="http://schemas.microsoft.com/office/drawing/2014/main" val="934069690"/>
                        </a:ext>
                      </a:extLst>
                    </a:gridCol>
                    <a:gridCol w="4839128">
                      <a:extLst>
                        <a:ext uri="{9D8B030D-6E8A-4147-A177-3AD203B41FA5}">
                          <a16:colId xmlns:a16="http://schemas.microsoft.com/office/drawing/2014/main" val="3877109311"/>
                        </a:ext>
                      </a:extLst>
                    </a:gridCol>
                  </a:tblGrid>
                  <a:tr h="209896">
                    <a:tc>
                      <a:txBody>
                        <a:bodyPr/>
                        <a:lstStyle/>
                        <a:p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Outcomes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result of an event that depends on probability.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889588"/>
                      </a:ext>
                    </a:extLst>
                  </a:tr>
                  <a:tr h="209896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Probability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chance that something will happen.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71334953"/>
                      </a:ext>
                    </a:extLst>
                  </a:tr>
                  <a:tr h="209896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Set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a collection of objects.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7685818"/>
                      </a:ext>
                    </a:extLst>
                  </a:tr>
                  <a:tr h="209896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Chance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likelihood of a particular outcome.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56087579"/>
                      </a:ext>
                    </a:extLst>
                  </a:tr>
                  <a:tr h="209896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Event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outcome of a probability – a set of possible outcomes.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7088792"/>
                      </a:ext>
                    </a:extLst>
                  </a:tr>
                  <a:tr h="209896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Biased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a built in error that makes all values wrong by a certain amount.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84585386"/>
                      </a:ext>
                    </a:extLst>
                  </a:tr>
                  <a:tr h="33569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Union</a:t>
                          </a:r>
                          <a:endParaRPr lang="en-GB" sz="1200" dirty="0">
                            <a:latin typeface="Arial" panose="020B0604020202020204" pitchFamily="34" charset="0"/>
                            <a:ea typeface="A little sunshine" panose="02000603000000000000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Notation ‘</a:t>
                          </a:r>
                          <a14:m>
                            <m:oMath xmlns:m="http://schemas.openxmlformats.org/officeDocument/2006/math">
                              <m:r>
                                <a:rPr lang="en-GB" sz="1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∪</m:t>
                              </m:r>
                            </m:oMath>
                          </a14:m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’ meaning the set made by comparing the elements of two sets.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8481489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FCD2D00C-9B30-464B-B5F2-9E0A2470E4B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93501827"/>
                  </p:ext>
                </p:extLst>
              </p:nvPr>
            </p:nvGraphicFramePr>
            <p:xfrm>
              <a:off x="470423" y="1271427"/>
              <a:ext cx="5879006" cy="2103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39878">
                      <a:extLst>
                        <a:ext uri="{9D8B030D-6E8A-4147-A177-3AD203B41FA5}">
                          <a16:colId xmlns:a16="http://schemas.microsoft.com/office/drawing/2014/main" val="934069690"/>
                        </a:ext>
                      </a:extLst>
                    </a:gridCol>
                    <a:gridCol w="4839128">
                      <a:extLst>
                        <a:ext uri="{9D8B030D-6E8A-4147-A177-3AD203B41FA5}">
                          <a16:colId xmlns:a16="http://schemas.microsoft.com/office/drawing/2014/main" val="3877109311"/>
                        </a:ext>
                      </a:extLst>
                    </a:gridCol>
                  </a:tblGrid>
                  <a:tr h="274320">
                    <a:tc>
                      <a:txBody>
                        <a:bodyPr/>
                        <a:lstStyle/>
                        <a:p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Outcomes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result of an event that depends on probability.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75889588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Probability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chance that something will happen.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71334953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Set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a collection of objects.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7685818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Chance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likelihood of a particular outcome.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56087579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Event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the outcome of a probability – a set of possible outcomes.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7088792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Biased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200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a built in error that makes all values wrong by a certain amount. </a:t>
                          </a:r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84585386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marL="0" marR="0" lvl="0" indent="0" algn="l" defTabSz="6858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dirty="0">
                              <a:latin typeface="Arial" panose="020B0604020202020204" pitchFamily="34" charset="0"/>
                              <a:ea typeface="A little sunshine" panose="02000603000000000000" pitchFamily="2" charset="0"/>
                              <a:cs typeface="Arial" panose="020B0604020202020204" pitchFamily="34" charset="0"/>
                            </a:rPr>
                            <a:t>Union</a:t>
                          </a:r>
                          <a:endParaRPr lang="en-GB" sz="1200" dirty="0">
                            <a:latin typeface="Arial" panose="020B0604020202020204" pitchFamily="34" charset="0"/>
                            <a:ea typeface="A little sunshine" panose="02000603000000000000" pitchFamily="2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1662" t="-362667" r="-252" b="-9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4814892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E9673297-DCF3-1D2E-E70A-EBF02AE503ED}"/>
              </a:ext>
            </a:extLst>
          </p:cNvPr>
          <p:cNvGrpSpPr/>
          <p:nvPr/>
        </p:nvGrpSpPr>
        <p:grpSpPr>
          <a:xfrm>
            <a:off x="319528" y="3557451"/>
            <a:ext cx="6263816" cy="1921666"/>
            <a:chOff x="62915" y="1168190"/>
            <a:chExt cx="2007864" cy="184976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CA2A0A0-3DD5-3262-EF96-65EED09C3B92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941688-2A47-20BB-DC93-076AD7B85A45}"/>
                </a:ext>
              </a:extLst>
            </p:cNvPr>
            <p:cNvSpPr txBox="1"/>
            <p:nvPr/>
          </p:nvSpPr>
          <p:spPr>
            <a:xfrm>
              <a:off x="68294" y="1180966"/>
              <a:ext cx="19734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Construct sample space diagrams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A8B4B0EB-D716-20BF-C70E-8ED37646F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529" y="3927463"/>
            <a:ext cx="477590" cy="6703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F6C23A7-7538-C311-B4E2-9C412F5C83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061" y="3973288"/>
            <a:ext cx="856929" cy="57371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35C4C16-15E8-1843-D839-F69ACAA310F6}"/>
              </a:ext>
            </a:extLst>
          </p:cNvPr>
          <p:cNvGrpSpPr/>
          <p:nvPr/>
        </p:nvGrpSpPr>
        <p:grpSpPr>
          <a:xfrm>
            <a:off x="1879989" y="4066333"/>
            <a:ext cx="3174895" cy="1480348"/>
            <a:chOff x="1558426" y="3288237"/>
            <a:chExt cx="2529915" cy="1026814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2320AB8-8A02-9335-E1C5-2EF30A60B921}"/>
                </a:ext>
              </a:extLst>
            </p:cNvPr>
            <p:cNvSpPr/>
            <p:nvPr/>
          </p:nvSpPr>
          <p:spPr>
            <a:xfrm rot="16200000">
              <a:off x="1335858" y="3601264"/>
              <a:ext cx="936355" cy="491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 possible outcomes </a:t>
              </a:r>
            </a:p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from tossing a coin</a:t>
              </a:r>
              <a:endPara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F99FB31-5A10-34BA-DA17-5DD68BF1680F}"/>
                </a:ext>
              </a:extLst>
            </p:cNvPr>
            <p:cNvGrpSpPr/>
            <p:nvPr/>
          </p:nvGrpSpPr>
          <p:grpSpPr>
            <a:xfrm>
              <a:off x="2056704" y="3288237"/>
              <a:ext cx="2031637" cy="1013703"/>
              <a:chOff x="2056704" y="3288237"/>
              <a:chExt cx="2031637" cy="1013703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108E0FA2-32C5-B807-2135-F7E24A02A8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127549" y="3619400"/>
                <a:ext cx="1830798" cy="626169"/>
              </a:xfrm>
              <a:prstGeom prst="rect">
                <a:avLst/>
              </a:prstGeom>
            </p:spPr>
          </p:pic>
          <p:sp>
            <p:nvSpPr>
              <p:cNvPr id="19" name="Left Brace 18">
                <a:extLst>
                  <a:ext uri="{FF2B5EF4-FFF2-40B4-BE49-F238E27FC236}">
                    <a16:creationId xmlns:a16="http://schemas.microsoft.com/office/drawing/2014/main" id="{80A66724-EAD9-0FD2-6A2E-47EA17D53424}"/>
                  </a:ext>
                </a:extLst>
              </p:cNvPr>
              <p:cNvSpPr/>
              <p:nvPr/>
            </p:nvSpPr>
            <p:spPr>
              <a:xfrm rot="5400000">
                <a:off x="3166114" y="2831523"/>
                <a:ext cx="45719" cy="1551657"/>
              </a:xfrm>
              <a:prstGeom prst="lef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E892B23-8480-AF9D-8E97-FB80FC3CE3A5}"/>
                  </a:ext>
                </a:extLst>
              </p:cNvPr>
              <p:cNvSpPr/>
              <p:nvPr/>
            </p:nvSpPr>
            <p:spPr>
              <a:xfrm>
                <a:off x="2442384" y="3288237"/>
                <a:ext cx="1645957" cy="2775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 possible outcomes from rolling a dice</a:t>
                </a:r>
              </a:p>
            </p:txBody>
          </p:sp>
          <p:sp>
            <p:nvSpPr>
              <p:cNvPr id="21" name="Left Brace 20">
                <a:extLst>
                  <a:ext uri="{FF2B5EF4-FFF2-40B4-BE49-F238E27FC236}">
                    <a16:creationId xmlns:a16="http://schemas.microsoft.com/office/drawing/2014/main" id="{0EE34AA2-FE05-0C7B-2F7B-52E33B664544}"/>
                  </a:ext>
                </a:extLst>
              </p:cNvPr>
              <p:cNvSpPr/>
              <p:nvPr/>
            </p:nvSpPr>
            <p:spPr>
              <a:xfrm>
                <a:off x="2056704" y="3602685"/>
                <a:ext cx="42039" cy="626169"/>
              </a:xfrm>
              <a:prstGeom prst="lef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2BBA9D98-C215-6333-AE1B-0BFC39DE1925}"/>
                  </a:ext>
                </a:extLst>
              </p:cNvPr>
              <p:cNvSpPr/>
              <p:nvPr/>
            </p:nvSpPr>
            <p:spPr>
              <a:xfrm>
                <a:off x="2166355" y="3875236"/>
                <a:ext cx="23298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H</a:t>
                </a: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D82F148D-F540-6CA7-ED9B-01AE55100959}"/>
                  </a:ext>
                </a:extLst>
              </p:cNvPr>
              <p:cNvSpPr/>
              <p:nvPr/>
            </p:nvSpPr>
            <p:spPr>
              <a:xfrm>
                <a:off x="2174001" y="4067603"/>
                <a:ext cx="23298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</a:t>
                </a: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78422A8-3E38-E3E1-10F4-4870A102861C}"/>
                  </a:ext>
                </a:extLst>
              </p:cNvPr>
              <p:cNvSpPr/>
              <p:nvPr/>
            </p:nvSpPr>
            <p:spPr>
              <a:xfrm>
                <a:off x="2359836" y="3866484"/>
                <a:ext cx="29223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1,H</a:t>
                </a: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13F44067-9CE7-0073-C909-8CC9340C75E2}"/>
                  </a:ext>
                </a:extLst>
              </p:cNvPr>
              <p:cNvSpPr/>
              <p:nvPr/>
            </p:nvSpPr>
            <p:spPr>
              <a:xfrm>
                <a:off x="2609268" y="3873838"/>
                <a:ext cx="316764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2,H</a:t>
                </a: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59B4F30-8C2A-3D39-60AB-93C658E9D1AF}"/>
                  </a:ext>
                </a:extLst>
              </p:cNvPr>
              <p:cNvSpPr/>
              <p:nvPr/>
            </p:nvSpPr>
            <p:spPr>
              <a:xfrm>
                <a:off x="2870081" y="3873838"/>
                <a:ext cx="30816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3,H</a:t>
                </a: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F6092D3E-960F-3993-9B6F-5F035574D5CB}"/>
                  </a:ext>
                </a:extLst>
              </p:cNvPr>
              <p:cNvSpPr/>
              <p:nvPr/>
            </p:nvSpPr>
            <p:spPr>
              <a:xfrm>
                <a:off x="3125320" y="3872500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4,H</a:t>
                </a: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9727FE40-F0A5-B33A-7D3E-39C78A47D201}"/>
                  </a:ext>
                </a:extLst>
              </p:cNvPr>
              <p:cNvSpPr/>
              <p:nvPr/>
            </p:nvSpPr>
            <p:spPr>
              <a:xfrm>
                <a:off x="3388189" y="3871162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5,H</a:t>
                </a: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FAA83829-98D6-ACD9-7F1B-BD62278931AD}"/>
                  </a:ext>
                </a:extLst>
              </p:cNvPr>
              <p:cNvSpPr/>
              <p:nvPr/>
            </p:nvSpPr>
            <p:spPr>
              <a:xfrm>
                <a:off x="3631168" y="3866484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6,H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6A9928EA-E4C5-16F8-F550-F8019A0DEB91}"/>
                  </a:ext>
                </a:extLst>
              </p:cNvPr>
              <p:cNvSpPr/>
              <p:nvPr/>
            </p:nvSpPr>
            <p:spPr>
              <a:xfrm>
                <a:off x="2379727" y="4063754"/>
                <a:ext cx="29223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1,T</a:t>
                </a: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64C7C343-D067-8AC2-2CD8-7F2300E4DC3B}"/>
                  </a:ext>
                </a:extLst>
              </p:cNvPr>
              <p:cNvSpPr/>
              <p:nvPr/>
            </p:nvSpPr>
            <p:spPr>
              <a:xfrm>
                <a:off x="2629159" y="4071108"/>
                <a:ext cx="316764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2,T</a:t>
                </a: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3F644088-98A7-BA46-37DD-827EF2B59ABC}"/>
                  </a:ext>
                </a:extLst>
              </p:cNvPr>
              <p:cNvSpPr/>
              <p:nvPr/>
            </p:nvSpPr>
            <p:spPr>
              <a:xfrm>
                <a:off x="2889972" y="4071108"/>
                <a:ext cx="30816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3,T</a:t>
                </a: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B4F22210-220D-72F3-8286-8791F205EE07}"/>
                  </a:ext>
                </a:extLst>
              </p:cNvPr>
              <p:cNvSpPr/>
              <p:nvPr/>
            </p:nvSpPr>
            <p:spPr>
              <a:xfrm>
                <a:off x="3145211" y="4069770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4,T</a:t>
                </a: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98FAB50-D12B-915C-E470-4D16202B57DB}"/>
                  </a:ext>
                </a:extLst>
              </p:cNvPr>
              <p:cNvSpPr/>
              <p:nvPr/>
            </p:nvSpPr>
            <p:spPr>
              <a:xfrm>
                <a:off x="3408080" y="4068432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5,T</a:t>
                </a: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2E82AAB-DA9E-308C-3459-735A5F25ED9A}"/>
                  </a:ext>
                </a:extLst>
              </p:cNvPr>
              <p:cNvSpPr/>
              <p:nvPr/>
            </p:nvSpPr>
            <p:spPr>
              <a:xfrm>
                <a:off x="3651059" y="4063754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6,T</a:t>
                </a:r>
              </a:p>
            </p:txBody>
          </p:sp>
        </p:grp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10F7F618-B9F1-F71E-35DE-3B6405DD16A0}"/>
              </a:ext>
            </a:extLst>
          </p:cNvPr>
          <p:cNvSpPr/>
          <p:nvPr/>
        </p:nvSpPr>
        <p:spPr>
          <a:xfrm>
            <a:off x="248381" y="4709171"/>
            <a:ext cx="16442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Sample space 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diagrams provide a systematic way to display outcomes from events </a:t>
            </a:r>
            <a:endParaRPr lang="en-GB" sz="1050" b="1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3DA6DD2-D411-F64E-58A6-9D96176692FC}"/>
              </a:ext>
            </a:extLst>
          </p:cNvPr>
          <p:cNvSpPr/>
          <p:nvPr/>
        </p:nvSpPr>
        <p:spPr>
          <a:xfrm>
            <a:off x="4989514" y="4983381"/>
            <a:ext cx="16329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 = { 1H, 2H, 3H, 4H, 5H, 6H, 1T, 2T, 3T, 4T, 5T, 6T}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F193C3D-90A7-0C85-7DF1-F30A072A566F}"/>
              </a:ext>
            </a:extLst>
          </p:cNvPr>
          <p:cNvSpPr/>
          <p:nvPr/>
        </p:nvSpPr>
        <p:spPr>
          <a:xfrm>
            <a:off x="4607418" y="3587043"/>
            <a:ext cx="125217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is the set notation to list the outcomes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 = </a:t>
            </a:r>
            <a:endParaRPr lang="en-GB" sz="105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77EA490-C58D-690F-12B2-8F3CB41E68E7}"/>
              </a:ext>
            </a:extLst>
          </p:cNvPr>
          <p:cNvCxnSpPr>
            <a:cxnSpLocks/>
          </p:cNvCxnSpPr>
          <p:nvPr/>
        </p:nvCxnSpPr>
        <p:spPr>
          <a:xfrm flipH="1">
            <a:off x="4626033" y="4196745"/>
            <a:ext cx="74275" cy="381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0E49848F-32BE-1B54-7001-B25F345DA97F}"/>
              </a:ext>
            </a:extLst>
          </p:cNvPr>
          <p:cNvSpPr/>
          <p:nvPr/>
        </p:nvSpPr>
        <p:spPr>
          <a:xfrm>
            <a:off x="5495289" y="4145300"/>
            <a:ext cx="1051065" cy="738664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In between the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{  } 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are a;; the possible outcomes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50E29EC-3EDB-FCD7-7AEA-2E41FBEBDC59}"/>
              </a:ext>
            </a:extLst>
          </p:cNvPr>
          <p:cNvGrpSpPr/>
          <p:nvPr/>
        </p:nvGrpSpPr>
        <p:grpSpPr>
          <a:xfrm>
            <a:off x="310742" y="5601106"/>
            <a:ext cx="6311707" cy="2043784"/>
            <a:chOff x="62915" y="1168190"/>
            <a:chExt cx="2007864" cy="184976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922C40A-D7A7-CFF4-8922-3183DB1E3C1F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1144D51-8CB8-628B-BCD0-DB933E32B791}"/>
                </a:ext>
              </a:extLst>
            </p:cNvPr>
            <p:cNvSpPr txBox="1"/>
            <p:nvPr/>
          </p:nvSpPr>
          <p:spPr>
            <a:xfrm>
              <a:off x="68294" y="1180966"/>
              <a:ext cx="1973416" cy="4183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Probability from sample space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689C66F-15C7-4BD9-31CA-A9479D6E2706}"/>
              </a:ext>
            </a:extLst>
          </p:cNvPr>
          <p:cNvGrpSpPr/>
          <p:nvPr/>
        </p:nvGrpSpPr>
        <p:grpSpPr>
          <a:xfrm>
            <a:off x="316528" y="6141575"/>
            <a:ext cx="2810127" cy="1573957"/>
            <a:chOff x="1689141" y="3438349"/>
            <a:chExt cx="2513759" cy="1189300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BB6219F-CAA0-020C-6C23-30F6F8E23C88}"/>
                </a:ext>
              </a:extLst>
            </p:cNvPr>
            <p:cNvSpPr/>
            <p:nvPr/>
          </p:nvSpPr>
          <p:spPr>
            <a:xfrm rot="16200000">
              <a:off x="1314016" y="3880847"/>
              <a:ext cx="1121927" cy="3716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The possible outcomes </a:t>
              </a:r>
            </a:p>
            <a:p>
              <a:pPr algn="ctr"/>
              <a:r>
                <a:rPr lang="en-GB" sz="1050" dirty="0">
                  <a:latin typeface="A little sunshine" panose="02000603000000000000" pitchFamily="2" charset="0"/>
                  <a:ea typeface="A little sunshine" panose="02000603000000000000" pitchFamily="2" charset="0"/>
                </a:rPr>
                <a:t>from tossing a coin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16B89D9C-580B-A049-A627-15EECBBBBF60}"/>
                </a:ext>
              </a:extLst>
            </p:cNvPr>
            <p:cNvGrpSpPr/>
            <p:nvPr/>
          </p:nvGrpSpPr>
          <p:grpSpPr>
            <a:xfrm>
              <a:off x="1951402" y="3438349"/>
              <a:ext cx="2251498" cy="863591"/>
              <a:chOff x="1951402" y="3438349"/>
              <a:chExt cx="2251498" cy="863591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26DEB240-C270-9784-CDBD-187063B349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134005" y="3668601"/>
                <a:ext cx="1830798" cy="626169"/>
              </a:xfrm>
              <a:prstGeom prst="rect">
                <a:avLst/>
              </a:prstGeom>
            </p:spPr>
          </p:pic>
          <p:sp>
            <p:nvSpPr>
              <p:cNvPr id="50" name="Left Brace 49">
                <a:extLst>
                  <a:ext uri="{FF2B5EF4-FFF2-40B4-BE49-F238E27FC236}">
                    <a16:creationId xmlns:a16="http://schemas.microsoft.com/office/drawing/2014/main" id="{AC417640-90DA-26C6-58E5-93646823D802}"/>
                  </a:ext>
                </a:extLst>
              </p:cNvPr>
              <p:cNvSpPr/>
              <p:nvPr/>
            </p:nvSpPr>
            <p:spPr>
              <a:xfrm rot="5400000">
                <a:off x="3166114" y="2831523"/>
                <a:ext cx="45719" cy="1551657"/>
              </a:xfrm>
              <a:prstGeom prst="lef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C205A50B-7F12-DB0A-45A0-6B4535C17E6C}"/>
                  </a:ext>
                </a:extLst>
              </p:cNvPr>
              <p:cNvSpPr/>
              <p:nvPr/>
            </p:nvSpPr>
            <p:spPr>
              <a:xfrm>
                <a:off x="1951402" y="3438349"/>
                <a:ext cx="2251498" cy="1918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05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The possible outcomes from rolling a dice</a:t>
                </a:r>
              </a:p>
            </p:txBody>
          </p:sp>
          <p:sp>
            <p:nvSpPr>
              <p:cNvPr id="52" name="Left Brace 51">
                <a:extLst>
                  <a:ext uri="{FF2B5EF4-FFF2-40B4-BE49-F238E27FC236}">
                    <a16:creationId xmlns:a16="http://schemas.microsoft.com/office/drawing/2014/main" id="{0FFEC3BA-8B8F-D685-4B89-0B02A767C8A0}"/>
                  </a:ext>
                </a:extLst>
              </p:cNvPr>
              <p:cNvSpPr/>
              <p:nvPr/>
            </p:nvSpPr>
            <p:spPr>
              <a:xfrm>
                <a:off x="2061666" y="3887584"/>
                <a:ext cx="45719" cy="407186"/>
              </a:xfrm>
              <a:prstGeom prst="lef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27C2887E-13ED-2DCB-1AC3-6E28DCC827BD}"/>
                  </a:ext>
                </a:extLst>
              </p:cNvPr>
              <p:cNvSpPr/>
              <p:nvPr/>
            </p:nvSpPr>
            <p:spPr>
              <a:xfrm>
                <a:off x="2166355" y="3875236"/>
                <a:ext cx="23298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H</a:t>
                </a:r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736B8296-A718-6E79-5E31-0843F2A1CB33}"/>
                  </a:ext>
                </a:extLst>
              </p:cNvPr>
              <p:cNvSpPr/>
              <p:nvPr/>
            </p:nvSpPr>
            <p:spPr>
              <a:xfrm>
                <a:off x="2174001" y="4067603"/>
                <a:ext cx="23298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 b="1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T</a:t>
                </a:r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9D1A7DE1-40AD-06A3-B76D-14A9FD2ADFAB}"/>
                  </a:ext>
                </a:extLst>
              </p:cNvPr>
              <p:cNvSpPr/>
              <p:nvPr/>
            </p:nvSpPr>
            <p:spPr>
              <a:xfrm>
                <a:off x="2359836" y="3866484"/>
                <a:ext cx="29223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1,H</a:t>
                </a: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D95D93BC-5C45-30BB-9B38-3FAD45E0570B}"/>
                  </a:ext>
                </a:extLst>
              </p:cNvPr>
              <p:cNvSpPr/>
              <p:nvPr/>
            </p:nvSpPr>
            <p:spPr>
              <a:xfrm>
                <a:off x="2609268" y="3873838"/>
                <a:ext cx="316764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2,H</a:t>
                </a:r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20639CF-C997-3E58-2BF5-E40302D5BC12}"/>
                  </a:ext>
                </a:extLst>
              </p:cNvPr>
              <p:cNvSpPr/>
              <p:nvPr/>
            </p:nvSpPr>
            <p:spPr>
              <a:xfrm>
                <a:off x="2870081" y="3873838"/>
                <a:ext cx="30816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3,H</a:t>
                </a:r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5E16ED5A-FF7B-8729-9E4B-044A79F41462}"/>
                  </a:ext>
                </a:extLst>
              </p:cNvPr>
              <p:cNvSpPr/>
              <p:nvPr/>
            </p:nvSpPr>
            <p:spPr>
              <a:xfrm>
                <a:off x="3125320" y="3872500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4,H</a:t>
                </a:r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EA0506C0-27E0-D60B-46EB-B2C1974459C1}"/>
                  </a:ext>
                </a:extLst>
              </p:cNvPr>
              <p:cNvSpPr/>
              <p:nvPr/>
            </p:nvSpPr>
            <p:spPr>
              <a:xfrm>
                <a:off x="3388189" y="3871162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5,H</a:t>
                </a:r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ECBEF386-D8C3-E339-E6D0-48802A231566}"/>
                  </a:ext>
                </a:extLst>
              </p:cNvPr>
              <p:cNvSpPr/>
              <p:nvPr/>
            </p:nvSpPr>
            <p:spPr>
              <a:xfrm>
                <a:off x="3631168" y="3866484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6,H</a:t>
                </a: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894412DA-502B-12A9-BF54-6896831D2F6C}"/>
                  </a:ext>
                </a:extLst>
              </p:cNvPr>
              <p:cNvSpPr/>
              <p:nvPr/>
            </p:nvSpPr>
            <p:spPr>
              <a:xfrm>
                <a:off x="2379727" y="4063754"/>
                <a:ext cx="29223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1,T</a:t>
                </a:r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B0F98395-A74F-1C8D-4A4E-C33DE4E952C7}"/>
                  </a:ext>
                </a:extLst>
              </p:cNvPr>
              <p:cNvSpPr/>
              <p:nvPr/>
            </p:nvSpPr>
            <p:spPr>
              <a:xfrm>
                <a:off x="2629159" y="4071108"/>
                <a:ext cx="316764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2,T</a:t>
                </a:r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F22777F7-FAC6-8845-FB22-7A1CA9CDD185}"/>
                  </a:ext>
                </a:extLst>
              </p:cNvPr>
              <p:cNvSpPr/>
              <p:nvPr/>
            </p:nvSpPr>
            <p:spPr>
              <a:xfrm>
                <a:off x="2889972" y="4071108"/>
                <a:ext cx="308169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3,T</a:t>
                </a: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65DD3078-E491-0DCE-4FB9-4E954B61E2B2}"/>
                  </a:ext>
                </a:extLst>
              </p:cNvPr>
              <p:cNvSpPr/>
              <p:nvPr/>
            </p:nvSpPr>
            <p:spPr>
              <a:xfrm>
                <a:off x="3145211" y="4069770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4,T</a:t>
                </a: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D4032A98-9A4B-36DF-D445-0F7FE89C07AA}"/>
                  </a:ext>
                </a:extLst>
              </p:cNvPr>
              <p:cNvSpPr/>
              <p:nvPr/>
            </p:nvSpPr>
            <p:spPr>
              <a:xfrm>
                <a:off x="3408080" y="4068432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5,T</a:t>
                </a: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C24F5323-4900-C890-1FE8-892E2703A988}"/>
                  </a:ext>
                </a:extLst>
              </p:cNvPr>
              <p:cNvSpPr/>
              <p:nvPr/>
            </p:nvSpPr>
            <p:spPr>
              <a:xfrm>
                <a:off x="3651059" y="4063754"/>
                <a:ext cx="313743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90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6,T</a:t>
                </a:r>
              </a:p>
            </p:txBody>
          </p:sp>
        </p:grp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4A3E14FD-D3B9-1151-ACE0-48B8B2D2DB56}"/>
              </a:ext>
            </a:extLst>
          </p:cNvPr>
          <p:cNvSpPr/>
          <p:nvPr/>
        </p:nvSpPr>
        <p:spPr>
          <a:xfrm>
            <a:off x="3059479" y="5679346"/>
            <a:ext cx="3523865" cy="41549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What is the probability that an outcome has an even number and a tails? 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73DA8F5-CFDA-9547-4F33-2A00600F874E}"/>
              </a:ext>
            </a:extLst>
          </p:cNvPr>
          <p:cNvSpPr/>
          <p:nvPr/>
        </p:nvSpPr>
        <p:spPr>
          <a:xfrm>
            <a:off x="1420695" y="6753803"/>
            <a:ext cx="246921" cy="19778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F263846-97B7-AFEB-F29B-B47AC5D36F55}"/>
              </a:ext>
            </a:extLst>
          </p:cNvPr>
          <p:cNvSpPr/>
          <p:nvPr/>
        </p:nvSpPr>
        <p:spPr>
          <a:xfrm>
            <a:off x="1992194" y="6696838"/>
            <a:ext cx="232120" cy="25346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4A7B9D6-B1CE-CE6C-3186-D55209C91A57}"/>
              </a:ext>
            </a:extLst>
          </p:cNvPr>
          <p:cNvSpPr/>
          <p:nvPr/>
        </p:nvSpPr>
        <p:spPr>
          <a:xfrm>
            <a:off x="2570552" y="6703853"/>
            <a:ext cx="228084" cy="2698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4AF0E6F-4C85-1D2A-943B-C3FB4C5EF5B8}"/>
              </a:ext>
            </a:extLst>
          </p:cNvPr>
          <p:cNvSpPr/>
          <p:nvPr/>
        </p:nvSpPr>
        <p:spPr>
          <a:xfrm>
            <a:off x="3059479" y="6077451"/>
            <a:ext cx="22535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P </a:t>
            </a:r>
            <a:r>
              <a:rPr lang="en-GB" sz="14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(Even number and Tails) 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557A914D-2D0B-A44A-076F-45C73EFE15BF}"/>
              </a:ext>
            </a:extLst>
          </p:cNvPr>
          <p:cNvCxnSpPr>
            <a:cxnSpLocks/>
          </p:cNvCxnSpPr>
          <p:nvPr/>
        </p:nvCxnSpPr>
        <p:spPr>
          <a:xfrm flipV="1">
            <a:off x="4715432" y="6269602"/>
            <a:ext cx="539035" cy="6018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Rectangle 72">
            <a:extLst>
              <a:ext uri="{FF2B5EF4-FFF2-40B4-BE49-F238E27FC236}">
                <a16:creationId xmlns:a16="http://schemas.microsoft.com/office/drawing/2014/main" id="{D0BA8896-617D-183F-CBBB-7D66D91B138B}"/>
              </a:ext>
            </a:extLst>
          </p:cNvPr>
          <p:cNvSpPr/>
          <p:nvPr/>
        </p:nvSpPr>
        <p:spPr>
          <a:xfrm>
            <a:off x="2952611" y="6382197"/>
            <a:ext cx="2214379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This is the set notation that represents the question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P</a:t>
            </a:r>
            <a:endParaRPr lang="en-GB" sz="105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  <a:p>
            <a:endParaRPr lang="en-GB" sz="1000" b="1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A99EAA6-47AE-3BD5-18CA-01810AAEBF93}"/>
              </a:ext>
            </a:extLst>
          </p:cNvPr>
          <p:cNvSpPr/>
          <p:nvPr/>
        </p:nvSpPr>
        <p:spPr>
          <a:xfrm>
            <a:off x="2890281" y="6983198"/>
            <a:ext cx="1271515" cy="577081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In between the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   ) 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is the event asked for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0B224FB-F319-2513-4111-3060B1407E38}"/>
              </a:ext>
            </a:extLst>
          </p:cNvPr>
          <p:cNvSpPr/>
          <p:nvPr/>
        </p:nvSpPr>
        <p:spPr>
          <a:xfrm>
            <a:off x="4207679" y="6081294"/>
            <a:ext cx="22535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=  </a:t>
            </a:r>
            <a:r>
              <a:rPr lang="en-GB" sz="14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3 .</a:t>
            </a:r>
          </a:p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 12</a:t>
            </a:r>
            <a:r>
              <a:rPr lang="en-GB" sz="14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BEB7D5C0-59C1-EACB-86EB-467CD1FF2B98}"/>
              </a:ext>
            </a:extLst>
          </p:cNvPr>
          <p:cNvCxnSpPr>
            <a:cxnSpLocks/>
          </p:cNvCxnSpPr>
          <p:nvPr/>
        </p:nvCxnSpPr>
        <p:spPr>
          <a:xfrm>
            <a:off x="3869946" y="5876456"/>
            <a:ext cx="2730" cy="272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3343DE0B-B599-E157-E3CF-1C3762D34C67}"/>
              </a:ext>
            </a:extLst>
          </p:cNvPr>
          <p:cNvSpPr/>
          <p:nvPr/>
        </p:nvSpPr>
        <p:spPr>
          <a:xfrm>
            <a:off x="4160789" y="6913927"/>
            <a:ext cx="110380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There are three even numbers with tails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851186C-F346-7A10-46CF-BDCF0D4A4144}"/>
              </a:ext>
            </a:extLst>
          </p:cNvPr>
          <p:cNvSpPr/>
          <p:nvPr/>
        </p:nvSpPr>
        <p:spPr>
          <a:xfrm>
            <a:off x="5299794" y="7186555"/>
            <a:ext cx="12312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There are twelve possible outcomes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BCF7607E-6513-9492-DD84-566672461D40}"/>
              </a:ext>
            </a:extLst>
          </p:cNvPr>
          <p:cNvCxnSpPr>
            <a:cxnSpLocks/>
          </p:cNvCxnSpPr>
          <p:nvPr/>
        </p:nvCxnSpPr>
        <p:spPr>
          <a:xfrm>
            <a:off x="5513231" y="6809002"/>
            <a:ext cx="1854" cy="78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19AEAACC-4B84-F538-008F-153C995A6153}"/>
              </a:ext>
            </a:extLst>
          </p:cNvPr>
          <p:cNvSpPr/>
          <p:nvPr/>
        </p:nvSpPr>
        <p:spPr>
          <a:xfrm>
            <a:off x="5344549" y="6030667"/>
            <a:ext cx="1113974" cy="415498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Numerator: 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event</a:t>
            </a:r>
            <a:endParaRPr lang="en-GB" sz="1050" b="1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DD2372D-8FFE-1496-29E5-8CA1CEB117BE}"/>
              </a:ext>
            </a:extLst>
          </p:cNvPr>
          <p:cNvSpPr/>
          <p:nvPr/>
        </p:nvSpPr>
        <p:spPr>
          <a:xfrm>
            <a:off x="5165703" y="6380916"/>
            <a:ext cx="1610721" cy="577081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Denominator:</a:t>
            </a:r>
          </a:p>
          <a:p>
            <a:pPr algn="ctr"/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total number </a:t>
            </a:r>
          </a:p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of outcomes</a:t>
            </a:r>
            <a:endParaRPr lang="en-GB" sz="1050" b="1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9C77A373-183C-893F-B3FA-4B13CEA527CE}"/>
              </a:ext>
            </a:extLst>
          </p:cNvPr>
          <p:cNvCxnSpPr>
            <a:cxnSpLocks/>
            <a:endCxn id="75" idx="2"/>
          </p:cNvCxnSpPr>
          <p:nvPr/>
        </p:nvCxnSpPr>
        <p:spPr>
          <a:xfrm flipH="1" flipV="1">
            <a:off x="5334466" y="6604514"/>
            <a:ext cx="188892" cy="575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6" name="Group 95">
            <a:extLst>
              <a:ext uri="{FF2B5EF4-FFF2-40B4-BE49-F238E27FC236}">
                <a16:creationId xmlns:a16="http://schemas.microsoft.com/office/drawing/2014/main" id="{C3F65B7F-9E88-57E5-09D9-EC6C2AAFC165}"/>
              </a:ext>
            </a:extLst>
          </p:cNvPr>
          <p:cNvGrpSpPr/>
          <p:nvPr/>
        </p:nvGrpSpPr>
        <p:grpSpPr>
          <a:xfrm>
            <a:off x="340637" y="7856633"/>
            <a:ext cx="6281811" cy="1540940"/>
            <a:chOff x="62915" y="1168190"/>
            <a:chExt cx="2007864" cy="1849760"/>
          </a:xfrm>
        </p:grpSpPr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6372E273-0031-F0B9-5E70-4CB631FF3BA5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7F5FD808-9295-8BA2-582D-E1C357423840}"/>
                </a:ext>
              </a:extLst>
            </p:cNvPr>
            <p:cNvSpPr txBox="1"/>
            <p:nvPr/>
          </p:nvSpPr>
          <p:spPr>
            <a:xfrm>
              <a:off x="68294" y="1180966"/>
              <a:ext cx="1973416" cy="6311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Probability from two-way tables </a:t>
              </a:r>
            </a:p>
          </p:txBody>
        </p:sp>
      </p:grpSp>
      <p:graphicFrame>
        <p:nvGraphicFramePr>
          <p:cNvPr id="99" name="Table 98">
            <a:extLst>
              <a:ext uri="{FF2B5EF4-FFF2-40B4-BE49-F238E27FC236}">
                <a16:creationId xmlns:a16="http://schemas.microsoft.com/office/drawing/2014/main" id="{2BC161F2-9D55-116E-6780-4562C98215E6}"/>
              </a:ext>
            </a:extLst>
          </p:cNvPr>
          <p:cNvGraphicFramePr>
            <a:graphicFrameLocks noGrp="1"/>
          </p:cNvGraphicFramePr>
          <p:nvPr/>
        </p:nvGraphicFramePr>
        <p:xfrm>
          <a:off x="459217" y="8258301"/>
          <a:ext cx="251443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8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28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28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28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0883">
                <a:tc>
                  <a:txBody>
                    <a:bodyPr/>
                    <a:lstStyle/>
                    <a:p>
                      <a:endParaRPr lang="en-GB" sz="1050">
                        <a:solidFill>
                          <a:schemeClr val="tx1"/>
                        </a:solidFill>
                        <a:latin typeface="A little sunshine" panose="02000603000000000000" pitchFamily="2" charset="0"/>
                        <a:ea typeface="A little sunshine" panose="02000603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Car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Bus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Walk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883">
                <a:tc>
                  <a:txBody>
                    <a:bodyPr/>
                    <a:lstStyle/>
                    <a:p>
                      <a:r>
                        <a:rPr lang="en-GB" sz="1050" b="1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Boys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53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83">
                <a:tc>
                  <a:txBody>
                    <a:bodyPr/>
                    <a:lstStyle/>
                    <a:p>
                      <a:r>
                        <a:rPr lang="en-GB" sz="1050" b="1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Girls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47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83">
                <a:tc>
                  <a:txBody>
                    <a:bodyPr/>
                    <a:lstStyle/>
                    <a:p>
                      <a:r>
                        <a:rPr lang="en-GB" sz="1050" b="1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A little sunshine" panose="02000603000000000000" pitchFamily="2" charset="0"/>
                          <a:ea typeface="A little sunshine" panose="02000603000000000000" pitchFamily="2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0" name="Oval 99">
            <a:extLst>
              <a:ext uri="{FF2B5EF4-FFF2-40B4-BE49-F238E27FC236}">
                <a16:creationId xmlns:a16="http://schemas.microsoft.com/office/drawing/2014/main" id="{21B62768-DFE1-B021-0A84-097FF11AA795}"/>
              </a:ext>
            </a:extLst>
          </p:cNvPr>
          <p:cNvSpPr/>
          <p:nvPr/>
        </p:nvSpPr>
        <p:spPr>
          <a:xfrm>
            <a:off x="2433910" y="9014523"/>
            <a:ext cx="501367" cy="24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4BD3FC4F-290D-6828-F3A8-951D033FA347}"/>
              </a:ext>
            </a:extLst>
          </p:cNvPr>
          <p:cNvCxnSpPr>
            <a:cxnSpLocks/>
          </p:cNvCxnSpPr>
          <p:nvPr/>
        </p:nvCxnSpPr>
        <p:spPr>
          <a:xfrm flipV="1">
            <a:off x="2980159" y="9136746"/>
            <a:ext cx="177848" cy="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B6835FE-5B5C-066A-D592-78E979EE6098}"/>
              </a:ext>
            </a:extLst>
          </p:cNvPr>
          <p:cNvSpPr/>
          <p:nvPr/>
        </p:nvSpPr>
        <p:spPr>
          <a:xfrm>
            <a:off x="3071258" y="9050047"/>
            <a:ext cx="16346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total number of items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3A6FC6C5-22D1-5CA9-E772-D37828568811}"/>
              </a:ext>
            </a:extLst>
          </p:cNvPr>
          <p:cNvSpPr/>
          <p:nvPr/>
        </p:nvSpPr>
        <p:spPr>
          <a:xfrm>
            <a:off x="4047397" y="8315740"/>
            <a:ext cx="1875104" cy="306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P </a:t>
            </a:r>
            <a:r>
              <a:rPr lang="en-GB" sz="14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(Girl walk to school) 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4182799-7DDE-BEA2-A6AA-958839F5C8B1}"/>
              </a:ext>
            </a:extLst>
          </p:cNvPr>
          <p:cNvSpPr/>
          <p:nvPr/>
        </p:nvSpPr>
        <p:spPr>
          <a:xfrm>
            <a:off x="1944266" y="8754664"/>
            <a:ext cx="501367" cy="24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430685A9-8DFA-6D51-411E-D9EDC52F9BF4}"/>
              </a:ext>
            </a:extLst>
          </p:cNvPr>
          <p:cNvSpPr/>
          <p:nvPr/>
        </p:nvSpPr>
        <p:spPr>
          <a:xfrm>
            <a:off x="4624153" y="8234523"/>
            <a:ext cx="3190413" cy="520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=  </a:t>
            </a:r>
            <a:r>
              <a:rPr lang="en-GB" sz="1400" b="1" u="sng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21 .</a:t>
            </a:r>
          </a:p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 100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25C9A00-E5DC-561E-874C-0C4272BDE349}"/>
              </a:ext>
            </a:extLst>
          </p:cNvPr>
          <p:cNvSpPr/>
          <p:nvPr/>
        </p:nvSpPr>
        <p:spPr>
          <a:xfrm>
            <a:off x="5264594" y="8732360"/>
            <a:ext cx="126765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total in the set</a:t>
            </a:r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706BAF41-1C17-9D9F-D7EF-AAE15E84776B}"/>
              </a:ext>
            </a:extLst>
          </p:cNvPr>
          <p:cNvCxnSpPr>
            <a:cxnSpLocks/>
          </p:cNvCxnSpPr>
          <p:nvPr/>
        </p:nvCxnSpPr>
        <p:spPr>
          <a:xfrm flipV="1">
            <a:off x="4182940" y="8928074"/>
            <a:ext cx="33397" cy="9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C4DB37B9-B04E-E3EB-FB4F-22688015F04F}"/>
              </a:ext>
            </a:extLst>
          </p:cNvPr>
          <p:cNvCxnSpPr>
            <a:cxnSpLocks/>
          </p:cNvCxnSpPr>
          <p:nvPr/>
        </p:nvCxnSpPr>
        <p:spPr>
          <a:xfrm>
            <a:off x="6359766" y="8130172"/>
            <a:ext cx="49186" cy="189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DA5CAE2-EBA5-5674-F668-B778DADD33CE}"/>
              </a:ext>
            </a:extLst>
          </p:cNvPr>
          <p:cNvSpPr/>
          <p:nvPr/>
        </p:nvSpPr>
        <p:spPr>
          <a:xfrm>
            <a:off x="5132926" y="7942491"/>
            <a:ext cx="126765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event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B0ECDF-5E70-B9EA-0758-1431389E2992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5530791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7CBCFFD-BE99-2392-B6E3-E80588EF16BC}"/>
              </a:ext>
            </a:extLst>
          </p:cNvPr>
          <p:cNvGrpSpPr/>
          <p:nvPr/>
        </p:nvGrpSpPr>
        <p:grpSpPr>
          <a:xfrm>
            <a:off x="254817" y="4238403"/>
            <a:ext cx="6348366" cy="714597"/>
            <a:chOff x="62915" y="1168190"/>
            <a:chExt cx="2007864" cy="18497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928F6E5-1A93-1CE5-B8A7-47BA08F6BFD5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EFC27A5-EAF5-2C4D-1A80-F4D0C4163E9A}"/>
                </a:ext>
              </a:extLst>
            </p:cNvPr>
            <p:cNvSpPr txBox="1"/>
            <p:nvPr/>
          </p:nvSpPr>
          <p:spPr>
            <a:xfrm>
              <a:off x="68294" y="1180966"/>
              <a:ext cx="1973416" cy="403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Product Rule</a:t>
              </a: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5585F170-696A-5792-1899-64C79087DA12}"/>
              </a:ext>
            </a:extLst>
          </p:cNvPr>
          <p:cNvSpPr/>
          <p:nvPr/>
        </p:nvSpPr>
        <p:spPr>
          <a:xfrm>
            <a:off x="175570" y="4547744"/>
            <a:ext cx="2972484" cy="253916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number of items in event 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3ED9A1-791F-2F9E-70AB-C319E053623E}"/>
              </a:ext>
            </a:extLst>
          </p:cNvPr>
          <p:cNvSpPr/>
          <p:nvPr/>
        </p:nvSpPr>
        <p:spPr>
          <a:xfrm>
            <a:off x="2525842" y="4541327"/>
            <a:ext cx="2972484" cy="253916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number of items in event 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9F76A7-937B-2E8A-23B3-9B549FCE9898}"/>
              </a:ext>
            </a:extLst>
          </p:cNvPr>
          <p:cNvSpPr txBox="1"/>
          <p:nvPr/>
        </p:nvSpPr>
        <p:spPr>
          <a:xfrm>
            <a:off x="2713263" y="4501271"/>
            <a:ext cx="7234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x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D04D7CC-CEF3-D7CE-189F-938FA75B22F7}"/>
              </a:ext>
            </a:extLst>
          </p:cNvPr>
          <p:cNvGrpSpPr/>
          <p:nvPr/>
        </p:nvGrpSpPr>
        <p:grpSpPr>
          <a:xfrm>
            <a:off x="262547" y="1498649"/>
            <a:ext cx="6348367" cy="2662787"/>
            <a:chOff x="62915" y="1168190"/>
            <a:chExt cx="2007864" cy="184976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886793D-2139-E712-BE49-D2E30336FA5E}"/>
                </a:ext>
              </a:extLst>
            </p:cNvPr>
            <p:cNvSpPr/>
            <p:nvPr/>
          </p:nvSpPr>
          <p:spPr>
            <a:xfrm>
              <a:off x="62915" y="1168190"/>
              <a:ext cx="200786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072F948-79AA-9745-4237-EB1B10EBAF9A}"/>
                </a:ext>
              </a:extLst>
            </p:cNvPr>
            <p:cNvSpPr txBox="1"/>
            <p:nvPr/>
          </p:nvSpPr>
          <p:spPr>
            <a:xfrm>
              <a:off x="68294" y="1180966"/>
              <a:ext cx="1973416" cy="3175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>
                  <a:latin typeface="A little sunshine" panose="02000603000000000000" pitchFamily="2" charset="0"/>
                  <a:ea typeface="A little sunshine" panose="02000603000000000000" pitchFamily="2" charset="0"/>
                </a:rPr>
                <a:t>Probability from Venn diagrams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6CB0F0-7388-2897-5755-D517C0A619FE}"/>
              </a:ext>
            </a:extLst>
          </p:cNvPr>
          <p:cNvGrpSpPr/>
          <p:nvPr/>
        </p:nvGrpSpPr>
        <p:grpSpPr>
          <a:xfrm>
            <a:off x="1434332" y="2879013"/>
            <a:ext cx="1810604" cy="1212302"/>
            <a:chOff x="239398" y="8433604"/>
            <a:chExt cx="1893176" cy="92981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18FE98F-30B3-78E4-FAD3-02EF99226AA3}"/>
                </a:ext>
              </a:extLst>
            </p:cNvPr>
            <p:cNvSpPr/>
            <p:nvPr/>
          </p:nvSpPr>
          <p:spPr>
            <a:xfrm>
              <a:off x="239398" y="8433604"/>
              <a:ext cx="1185049" cy="92981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A271E8D-049E-5D7E-03B7-6676DD35B17E}"/>
                </a:ext>
              </a:extLst>
            </p:cNvPr>
            <p:cNvSpPr/>
            <p:nvPr/>
          </p:nvSpPr>
          <p:spPr>
            <a:xfrm>
              <a:off x="947525" y="8433604"/>
              <a:ext cx="1185049" cy="92981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885DD5B-D9CF-361E-52C6-3C96B8C32E7C}"/>
              </a:ext>
            </a:extLst>
          </p:cNvPr>
          <p:cNvSpPr/>
          <p:nvPr/>
        </p:nvSpPr>
        <p:spPr>
          <a:xfrm>
            <a:off x="1190624" y="2667052"/>
            <a:ext cx="11453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Swimming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A26A451-8874-C5C5-58FC-3A21B12EA432}"/>
              </a:ext>
            </a:extLst>
          </p:cNvPr>
          <p:cNvSpPr/>
          <p:nvPr/>
        </p:nvSpPr>
        <p:spPr>
          <a:xfrm>
            <a:off x="1996112" y="2680911"/>
            <a:ext cx="11453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Badminton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E2CD7B0-CC6D-CAA5-08A2-503879D33156}"/>
              </a:ext>
            </a:extLst>
          </p:cNvPr>
          <p:cNvSpPr/>
          <p:nvPr/>
        </p:nvSpPr>
        <p:spPr>
          <a:xfrm>
            <a:off x="1282079" y="2602695"/>
            <a:ext cx="2171741" cy="15799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401CF1-BA5A-A5DE-0AAD-369DEF431B71}"/>
              </a:ext>
            </a:extLst>
          </p:cNvPr>
          <p:cNvSpPr/>
          <p:nvPr/>
        </p:nvSpPr>
        <p:spPr>
          <a:xfrm>
            <a:off x="3307075" y="1646366"/>
            <a:ext cx="3207079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100 students were questioned if they played badminton or went to swimming club. </a:t>
            </a:r>
          </a:p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40 went swimming, 25 went to badminton and 11 went to both. 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BFA393-1D0E-A95C-D6B9-C4CFCE523C89}"/>
              </a:ext>
            </a:extLst>
          </p:cNvPr>
          <p:cNvSpPr/>
          <p:nvPr/>
        </p:nvSpPr>
        <p:spPr>
          <a:xfrm>
            <a:off x="2131351" y="3366734"/>
            <a:ext cx="3944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11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AC36D6D-8BE4-EBBE-EB69-4F712216B7BC}"/>
              </a:ext>
            </a:extLst>
          </p:cNvPr>
          <p:cNvSpPr/>
          <p:nvPr/>
        </p:nvSpPr>
        <p:spPr>
          <a:xfrm>
            <a:off x="1545816" y="3396093"/>
            <a:ext cx="5000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29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E0A420F-ADFD-2F36-6B78-FD6981E43721}"/>
              </a:ext>
            </a:extLst>
          </p:cNvPr>
          <p:cNvSpPr/>
          <p:nvPr/>
        </p:nvSpPr>
        <p:spPr>
          <a:xfrm>
            <a:off x="2616945" y="3366734"/>
            <a:ext cx="4472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14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5574719-EA4F-3B6F-0A96-5C4F00CD4E8B}"/>
              </a:ext>
            </a:extLst>
          </p:cNvPr>
          <p:cNvSpPr/>
          <p:nvPr/>
        </p:nvSpPr>
        <p:spPr>
          <a:xfrm>
            <a:off x="3052121" y="2924898"/>
            <a:ext cx="4829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46</a:t>
            </a:r>
            <a:endParaRPr lang="en-GB" sz="1400" dirty="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23ADB24-219E-74F9-0351-1747EC09FC67}"/>
              </a:ext>
            </a:extLst>
          </p:cNvPr>
          <p:cNvCxnSpPr>
            <a:cxnSpLocks/>
          </p:cNvCxnSpPr>
          <p:nvPr/>
        </p:nvCxnSpPr>
        <p:spPr>
          <a:xfrm>
            <a:off x="1126178" y="3259979"/>
            <a:ext cx="1274241" cy="1361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27698580-269F-9D74-6731-1AE0EA5155A2}"/>
              </a:ext>
            </a:extLst>
          </p:cNvPr>
          <p:cNvSpPr/>
          <p:nvPr/>
        </p:nvSpPr>
        <p:spPr>
          <a:xfrm>
            <a:off x="210529" y="3053180"/>
            <a:ext cx="114534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intersection represents both.</a:t>
            </a:r>
          </a:p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Swimming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AND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badminton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94CB25B-38D8-17F3-D4AD-7FF9CDAFE18B}"/>
              </a:ext>
            </a:extLst>
          </p:cNvPr>
          <p:cNvSpPr/>
          <p:nvPr/>
        </p:nvSpPr>
        <p:spPr>
          <a:xfrm>
            <a:off x="271049" y="1872657"/>
            <a:ext cx="293926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whole curve includes everyone that went swimming.</a:t>
            </a:r>
          </a:p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Because 11 did both we calculate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just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swimming by 40- 11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E9E74B6-A4E1-CF9A-51F9-AEE639ECEB3E}"/>
              </a:ext>
            </a:extLst>
          </p:cNvPr>
          <p:cNvCxnSpPr>
            <a:cxnSpLocks/>
          </p:cNvCxnSpPr>
          <p:nvPr/>
        </p:nvCxnSpPr>
        <p:spPr>
          <a:xfrm>
            <a:off x="2090318" y="3007626"/>
            <a:ext cx="468984" cy="359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6036FCA0-5431-AFB9-867F-0300B6F663D9}"/>
              </a:ext>
            </a:extLst>
          </p:cNvPr>
          <p:cNvSpPr/>
          <p:nvPr/>
        </p:nvSpPr>
        <p:spPr>
          <a:xfrm>
            <a:off x="4310627" y="3425664"/>
            <a:ext cx="23917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whole curve includes everyone that went to badminton. </a:t>
            </a:r>
          </a:p>
          <a:p>
            <a:pPr algn="ctr"/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Because 11 did both we calculate </a:t>
            </a:r>
            <a:r>
              <a:rPr lang="en-GB" sz="105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just </a:t>
            </a:r>
            <a:r>
              <a:rPr lang="en-GB" sz="105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badminton by  25 - 11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6DCEC30-F3A6-4717-CBEE-B82620B1E09F}"/>
              </a:ext>
            </a:extLst>
          </p:cNvPr>
          <p:cNvCxnSpPr>
            <a:cxnSpLocks/>
            <a:endCxn id="23" idx="0"/>
          </p:cNvCxnSpPr>
          <p:nvPr/>
        </p:nvCxnSpPr>
        <p:spPr>
          <a:xfrm flipH="1">
            <a:off x="3293604" y="2797043"/>
            <a:ext cx="424311" cy="127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41E87784-B5A8-C426-1443-D788CC4DA004}"/>
              </a:ext>
            </a:extLst>
          </p:cNvPr>
          <p:cNvSpPr/>
          <p:nvPr/>
        </p:nvSpPr>
        <p:spPr>
          <a:xfrm>
            <a:off x="3493887" y="2413111"/>
            <a:ext cx="1363347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The number outside represents those that did </a:t>
            </a:r>
            <a:r>
              <a:rPr lang="en-GB" sz="105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neither</a:t>
            </a:r>
            <a:r>
              <a:rPr lang="en-GB" sz="105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 badminton or swimming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242EDAC-6103-E592-E3C6-02EBD26D99FC}"/>
              </a:ext>
            </a:extLst>
          </p:cNvPr>
          <p:cNvCxnSpPr>
            <a:cxnSpLocks/>
          </p:cNvCxnSpPr>
          <p:nvPr/>
        </p:nvCxnSpPr>
        <p:spPr>
          <a:xfrm>
            <a:off x="3707148" y="3274137"/>
            <a:ext cx="3371" cy="623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DFAAD478-265B-AAC2-CE8B-21DEC51ADFAC}"/>
              </a:ext>
            </a:extLst>
          </p:cNvPr>
          <p:cNvSpPr/>
          <p:nvPr/>
        </p:nvSpPr>
        <p:spPr>
          <a:xfrm>
            <a:off x="3412115" y="3176594"/>
            <a:ext cx="16622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100 – 29 – 11 – 14 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19CF0C0-7FB4-5D2B-7731-1211E7901CE6}"/>
              </a:ext>
            </a:extLst>
          </p:cNvPr>
          <p:cNvSpPr/>
          <p:nvPr/>
        </p:nvSpPr>
        <p:spPr>
          <a:xfrm>
            <a:off x="5009378" y="2487539"/>
            <a:ext cx="12337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P </a:t>
            </a:r>
            <a:r>
              <a:rPr lang="en-GB" sz="14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(Just swimming)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B8E5F30-308D-4F40-2693-DE69F5F7DE86}"/>
              </a:ext>
            </a:extLst>
          </p:cNvPr>
          <p:cNvSpPr/>
          <p:nvPr/>
        </p:nvSpPr>
        <p:spPr>
          <a:xfrm>
            <a:off x="5119111" y="2481756"/>
            <a:ext cx="2235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>
                <a:latin typeface="A little sunshine" panose="02000603000000000000" pitchFamily="2" charset="0"/>
                <a:ea typeface="A little sunshine" panose="02000603000000000000" pitchFamily="2" charset="0"/>
              </a:rPr>
              <a:t>=  </a:t>
            </a:r>
            <a:r>
              <a:rPr lang="en-GB" sz="1400" b="1" u="sng">
                <a:latin typeface="A little sunshine" panose="02000603000000000000" pitchFamily="2" charset="0"/>
                <a:ea typeface="A little sunshine" panose="02000603000000000000" pitchFamily="2" charset="0"/>
              </a:rPr>
              <a:t>29 .</a:t>
            </a:r>
          </a:p>
          <a:p>
            <a:pPr algn="ctr"/>
            <a:r>
              <a:rPr lang="en-GB" sz="1400" b="1">
                <a:latin typeface="A little sunshine" panose="02000603000000000000" pitchFamily="2" charset="0"/>
                <a:ea typeface="A little sunshine" panose="02000603000000000000" pitchFamily="2" charset="0"/>
              </a:rPr>
              <a:t>  100</a:t>
            </a:r>
            <a:endParaRPr lang="en-GB" sz="1400"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243F743-5301-908C-B4F3-3923E9E53CB4}"/>
              </a:ext>
            </a:extLst>
          </p:cNvPr>
          <p:cNvSpPr/>
          <p:nvPr/>
        </p:nvSpPr>
        <p:spPr>
          <a:xfrm>
            <a:off x="5142954" y="2429048"/>
            <a:ext cx="1385473" cy="8431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7CDDBF-BD96-4364-2EF3-D9A9F79C5C05}"/>
              </a:ext>
            </a:extLst>
          </p:cNvPr>
          <p:cNvSpPr txBox="1">
            <a:spLocks/>
          </p:cNvSpPr>
          <p:nvPr/>
        </p:nvSpPr>
        <p:spPr>
          <a:xfrm>
            <a:off x="471487" y="248624"/>
            <a:ext cx="5915025" cy="4354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12000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2523394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B23F1-A244-20E4-A14C-1AA267930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92869"/>
            <a:ext cx="5915025" cy="587717"/>
          </a:xfrm>
        </p:spPr>
        <p:txBody>
          <a:bodyPr/>
          <a:lstStyle/>
          <a:p>
            <a:r>
              <a:rPr lang="en-GB" dirty="0"/>
              <a:t>Music</a:t>
            </a:r>
          </a:p>
        </p:txBody>
      </p:sp>
      <p:pic>
        <p:nvPicPr>
          <p:cNvPr id="3" name="Picture 2" descr="A screenshot of a music note&#10;&#10;Description automatically generated">
            <a:extLst>
              <a:ext uri="{FF2B5EF4-FFF2-40B4-BE49-F238E27FC236}">
                <a16:creationId xmlns:a16="http://schemas.microsoft.com/office/drawing/2014/main" id="{ADDD8FAC-B40C-686A-67FE-3CD6BE574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-858397" y="2368358"/>
            <a:ext cx="8569704" cy="567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55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3823B-92F1-12B2-BE66-A4C00984D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0"/>
            <a:ext cx="5915025" cy="754985"/>
          </a:xfrm>
        </p:spPr>
        <p:txBody>
          <a:bodyPr/>
          <a:lstStyle/>
          <a:p>
            <a:r>
              <a:rPr lang="en-GB" dirty="0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5FAE7-414E-E0E2-0AAA-39E171C4D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229D0F-E349-9593-96CA-E486DC35F0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951673" y="2483235"/>
            <a:ext cx="8761344" cy="555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331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2AA9E-5A53-6697-2771-8303B9EF4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26322"/>
            <a:ext cx="5915025" cy="643473"/>
          </a:xfrm>
        </p:spPr>
        <p:txBody>
          <a:bodyPr/>
          <a:lstStyle/>
          <a:p>
            <a:r>
              <a:rPr lang="en-GB" dirty="0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55130-1911-6E7A-3CC5-805B3A7AA3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14EC9D-FCF2-F989-B778-05A7E7D4BB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3562"/>
          <a:stretch/>
        </p:blipFill>
        <p:spPr>
          <a:xfrm rot="16200000">
            <a:off x="1116930" y="3949188"/>
            <a:ext cx="4624137" cy="66317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F1A3A3-B38E-CABD-0A46-0C3F1FBCBC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170"/>
          <a:stretch/>
        </p:blipFill>
        <p:spPr>
          <a:xfrm rot="16200000">
            <a:off x="1490480" y="-301400"/>
            <a:ext cx="3877038" cy="663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741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48681-7F70-6716-07E4-3A136EF71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137112"/>
            <a:ext cx="5915025" cy="676927"/>
          </a:xfrm>
        </p:spPr>
        <p:txBody>
          <a:bodyPr/>
          <a:lstStyle/>
          <a:p>
            <a:r>
              <a:rPr lang="en-GB" dirty="0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8275-0078-9671-7B68-E5A874A78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C09B9D-17DA-9940-5247-C0E9BAB3BF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43"/>
          <a:stretch/>
        </p:blipFill>
        <p:spPr>
          <a:xfrm rot="16200000">
            <a:off x="1042643" y="4086882"/>
            <a:ext cx="4827320" cy="63233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4462584-F046-D453-B55C-1E2B7E56D2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557" b="35609"/>
          <a:stretch/>
        </p:blipFill>
        <p:spPr>
          <a:xfrm rot="16200000">
            <a:off x="1418574" y="371565"/>
            <a:ext cx="4020852" cy="48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6016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69F7-3E2F-4ADC-E5D3-E1642FC8C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64289"/>
            <a:ext cx="5915025" cy="710380"/>
          </a:xfrm>
        </p:spPr>
        <p:txBody>
          <a:bodyPr/>
          <a:lstStyle/>
          <a:p>
            <a:r>
              <a:rPr lang="en-GB" dirty="0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9F147-E913-5128-C2D3-6C545A7F63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306295-E90D-F4B5-C76D-4AA99D0789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5709"/>
          <a:stretch/>
        </p:blipFill>
        <p:spPr>
          <a:xfrm rot="16200000">
            <a:off x="782052" y="3718948"/>
            <a:ext cx="5293894" cy="67516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7C50466-32AC-35A8-57CC-AF593FEE81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304"/>
          <a:stretch/>
        </p:blipFill>
        <p:spPr>
          <a:xfrm rot="16200000">
            <a:off x="1669018" y="-687981"/>
            <a:ext cx="3573147" cy="669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633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7489D-5261-E6B6-8A8C-A111C45DD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43840" cy="443943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Physical Education</a:t>
            </a:r>
          </a:p>
        </p:txBody>
      </p:sp>
      <p:pic>
        <p:nvPicPr>
          <p:cNvPr id="4" name="Content Placeholder 3" descr="A white sheet of paper with black text&#10;&#10;Description automatically generated">
            <a:extLst>
              <a:ext uri="{FF2B5EF4-FFF2-40B4-BE49-F238E27FC236}">
                <a16:creationId xmlns:a16="http://schemas.microsoft.com/office/drawing/2014/main" id="{8B33FB57-792F-EEE7-1633-2E69342EE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886886" y="2272419"/>
            <a:ext cx="8474792" cy="6089506"/>
          </a:xfrm>
        </p:spPr>
      </p:pic>
    </p:spTree>
    <p:extLst>
      <p:ext uri="{BB962C8B-B14F-4D97-AF65-F5344CB8AC3E}">
        <p14:creationId xmlns:p14="http://schemas.microsoft.com/office/powerpoint/2010/main" val="29867350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7489D-5261-E6B6-8A8C-A111C45DD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43840" cy="443943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Physical Education</a:t>
            </a:r>
          </a:p>
        </p:txBody>
      </p:sp>
      <p:pic>
        <p:nvPicPr>
          <p:cNvPr id="6" name="Content Placeholder 5" descr="A white paper with black text&#10;&#10;Description automatically generated">
            <a:extLst>
              <a:ext uri="{FF2B5EF4-FFF2-40B4-BE49-F238E27FC236}">
                <a16:creationId xmlns:a16="http://schemas.microsoft.com/office/drawing/2014/main" id="{1CBC5D94-E547-32F1-0657-EFF310E7E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670860" y="2372027"/>
            <a:ext cx="8201048" cy="5904881"/>
          </a:xfrm>
        </p:spPr>
      </p:pic>
    </p:spTree>
    <p:extLst>
      <p:ext uri="{BB962C8B-B14F-4D97-AF65-F5344CB8AC3E}">
        <p14:creationId xmlns:p14="http://schemas.microsoft.com/office/powerpoint/2010/main" val="20120494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80976-7DE2-D05C-10C3-C7D0AD00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214856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Physical Education</a:t>
            </a:r>
            <a:endParaRPr lang="en-US" dirty="0"/>
          </a:p>
        </p:txBody>
      </p:sp>
      <p:pic>
        <p:nvPicPr>
          <p:cNvPr id="4" name="Content Placeholder 3" descr="A white and black text on a white background&#10;&#10;Description automatically generated">
            <a:extLst>
              <a:ext uri="{FF2B5EF4-FFF2-40B4-BE49-F238E27FC236}">
                <a16:creationId xmlns:a16="http://schemas.microsoft.com/office/drawing/2014/main" id="{B4AD3E23-08C5-D50B-C394-977917A1C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829238" y="2229549"/>
            <a:ext cx="8633275" cy="6016553"/>
          </a:xfrm>
        </p:spPr>
      </p:pic>
    </p:spTree>
    <p:extLst>
      <p:ext uri="{BB962C8B-B14F-4D97-AF65-F5344CB8AC3E}">
        <p14:creationId xmlns:p14="http://schemas.microsoft.com/office/powerpoint/2010/main" val="39269209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53D33-EA77-451D-BDF0-62177190F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0867"/>
            <a:ext cx="5915025" cy="244164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screenshot of a test&#10;&#10;Description automatically generated">
            <a:extLst>
              <a:ext uri="{FF2B5EF4-FFF2-40B4-BE49-F238E27FC236}">
                <a16:creationId xmlns:a16="http://schemas.microsoft.com/office/drawing/2014/main" id="{484CBDB8-D17E-B911-E63C-B1B7C69A57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502" y="811876"/>
            <a:ext cx="6174639" cy="6946547"/>
          </a:xfrm>
        </p:spPr>
      </p:pic>
    </p:spTree>
    <p:extLst>
      <p:ext uri="{BB962C8B-B14F-4D97-AF65-F5344CB8AC3E}">
        <p14:creationId xmlns:p14="http://schemas.microsoft.com/office/powerpoint/2010/main" val="34956343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5A69A-FE3A-4532-667A-622135A07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49667"/>
            <a:ext cx="5915025" cy="221821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screenshot of a cell division&#10;&#10;Description automatically generated">
            <a:extLst>
              <a:ext uri="{FF2B5EF4-FFF2-40B4-BE49-F238E27FC236}">
                <a16:creationId xmlns:a16="http://schemas.microsoft.com/office/drawing/2014/main" id="{8EE3865B-B832-D0D4-F383-286D52D18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482" y="468010"/>
            <a:ext cx="6025637" cy="7105255"/>
          </a:xfrm>
        </p:spPr>
      </p:pic>
      <p:pic>
        <p:nvPicPr>
          <p:cNvPr id="5" name="Picture 4" descr="A table with text on it&#10;&#10;Description automatically generated">
            <a:extLst>
              <a:ext uri="{FF2B5EF4-FFF2-40B4-BE49-F238E27FC236}">
                <a16:creationId xmlns:a16="http://schemas.microsoft.com/office/drawing/2014/main" id="{C468A593-4A84-9978-FEB8-5EACAC926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04" y="7584583"/>
            <a:ext cx="5794119" cy="220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88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DC9A6-5970-CA8F-B8B3-87B1F061C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02569"/>
            <a:ext cx="5915025" cy="327626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screenshot of a table&#10;&#10;Description automatically generated">
            <a:extLst>
              <a:ext uri="{FF2B5EF4-FFF2-40B4-BE49-F238E27FC236}">
                <a16:creationId xmlns:a16="http://schemas.microsoft.com/office/drawing/2014/main" id="{694BF43D-DF53-4F4F-CC42-2B64CE6902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118" y="738012"/>
            <a:ext cx="5909765" cy="5798163"/>
          </a:xfrm>
        </p:spPr>
      </p:pic>
      <p:pic>
        <p:nvPicPr>
          <p:cNvPr id="5" name="Picture 4" descr="A white rectangular box with black text&#10;&#10;Description automatically generated">
            <a:extLst>
              <a:ext uri="{FF2B5EF4-FFF2-40B4-BE49-F238E27FC236}">
                <a16:creationId xmlns:a16="http://schemas.microsoft.com/office/drawing/2014/main" id="{623B9883-0826-0233-B31D-90B707BDB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27" y="6676421"/>
            <a:ext cx="5905649" cy="101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197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CD3E8-6CE2-AEBC-DC0D-3AE9B7D24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36441"/>
            <a:ext cx="5915025" cy="221821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screenshot of a chart&#10;&#10;Description automatically generated">
            <a:extLst>
              <a:ext uri="{FF2B5EF4-FFF2-40B4-BE49-F238E27FC236}">
                <a16:creationId xmlns:a16="http://schemas.microsoft.com/office/drawing/2014/main" id="{AA3B3F10-5F7D-35A5-AE9A-00D4F1073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251" y="758974"/>
            <a:ext cx="6041718" cy="6655583"/>
          </a:xfrm>
        </p:spPr>
      </p:pic>
    </p:spTree>
    <p:extLst>
      <p:ext uri="{BB962C8B-B14F-4D97-AF65-F5344CB8AC3E}">
        <p14:creationId xmlns:p14="http://schemas.microsoft.com/office/powerpoint/2010/main" val="327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796C3-EF57-038C-F272-47786B268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02569"/>
            <a:ext cx="5915025" cy="76339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screenshot of a chart&#10;&#10;Description automatically generated">
            <a:extLst>
              <a:ext uri="{FF2B5EF4-FFF2-40B4-BE49-F238E27FC236}">
                <a16:creationId xmlns:a16="http://schemas.microsoft.com/office/drawing/2014/main" id="{91DEB12B-880D-3C21-61E5-890702EBD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8914" y="666394"/>
            <a:ext cx="5893745" cy="8242659"/>
          </a:xfrm>
        </p:spPr>
      </p:pic>
    </p:spTree>
    <p:extLst>
      <p:ext uri="{BB962C8B-B14F-4D97-AF65-F5344CB8AC3E}">
        <p14:creationId xmlns:p14="http://schemas.microsoft.com/office/powerpoint/2010/main" val="27004745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42AB7-3561-26FC-E4CA-4BB8A7E81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76118"/>
            <a:ext cx="5915025" cy="195370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4CFF31-FF30-D6B5-D871-65727A82E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261" y="600266"/>
            <a:ext cx="6280438" cy="8837813"/>
          </a:xfrm>
        </p:spPr>
      </p:pic>
    </p:spTree>
    <p:extLst>
      <p:ext uri="{BB962C8B-B14F-4D97-AF65-F5344CB8AC3E}">
        <p14:creationId xmlns:p14="http://schemas.microsoft.com/office/powerpoint/2010/main" val="18349098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B1AE2-94BF-A7C8-1BD6-FD229B65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5472"/>
            <a:ext cx="5915025" cy="301175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Science</a:t>
            </a:r>
            <a:endParaRPr lang="en-US" dirty="0"/>
          </a:p>
        </p:txBody>
      </p:sp>
      <p:pic>
        <p:nvPicPr>
          <p:cNvPr id="4" name="Content Placeholder 3" descr="A diagram of a magnet&#10;&#10;Description automatically generated">
            <a:extLst>
              <a:ext uri="{FF2B5EF4-FFF2-40B4-BE49-F238E27FC236}">
                <a16:creationId xmlns:a16="http://schemas.microsoft.com/office/drawing/2014/main" id="{AE014730-A908-55D6-88CA-630B7C3F3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371" y="957358"/>
            <a:ext cx="6238042" cy="6933322"/>
          </a:xfrm>
        </p:spPr>
      </p:pic>
    </p:spTree>
    <p:extLst>
      <p:ext uri="{BB962C8B-B14F-4D97-AF65-F5344CB8AC3E}">
        <p14:creationId xmlns:p14="http://schemas.microsoft.com/office/powerpoint/2010/main" val="3658932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122</TotalTime>
  <Words>4485</Words>
  <Application>Microsoft Office PowerPoint</Application>
  <PresentationFormat>A4 Paper (210x297 mm)</PresentationFormat>
  <Paragraphs>870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Art</vt:lpstr>
      <vt:lpstr>Art</vt:lpstr>
      <vt:lpstr>PowerPoint Presentation</vt:lpstr>
      <vt:lpstr>Beliefs and World Views</vt:lpstr>
      <vt:lpstr>Computing</vt:lpstr>
      <vt:lpstr>Design and Technology</vt:lpstr>
      <vt:lpstr>English</vt:lpstr>
      <vt:lpstr>Food</vt:lpstr>
      <vt:lpstr>Food</vt:lpstr>
      <vt:lpstr>French</vt:lpstr>
      <vt:lpstr>Geography</vt:lpstr>
      <vt:lpstr>German</vt:lpstr>
      <vt:lpstr>History</vt:lpstr>
      <vt:lpstr>History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Music</vt:lpstr>
      <vt:lpstr>Personal Development</vt:lpstr>
      <vt:lpstr>Personal Development</vt:lpstr>
      <vt:lpstr>Personal Development</vt:lpstr>
      <vt:lpstr>Personal Development</vt:lpstr>
      <vt:lpstr>Physical Education</vt:lpstr>
      <vt:lpstr>Physical Education</vt:lpstr>
      <vt:lpstr>Physical Education</vt:lpstr>
      <vt:lpstr>Science</vt:lpstr>
      <vt:lpstr>Science</vt:lpstr>
      <vt:lpstr>Science</vt:lpstr>
      <vt:lpstr>Science</vt:lpstr>
      <vt:lpstr>Science</vt:lpstr>
      <vt:lpstr>Science</vt:lpstr>
      <vt:lpstr>Science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Wadham School Knowledge Organiser Year 8</dc:title>
  <dc:creator>Sarah Hutter</dc:creator>
  <cp:lastModifiedBy>Sarah Hutter</cp:lastModifiedBy>
  <cp:revision>156</cp:revision>
  <dcterms:created xsi:type="dcterms:W3CDTF">2023-10-21T19:42:57Z</dcterms:created>
  <dcterms:modified xsi:type="dcterms:W3CDTF">2024-09-11T18:31:53Z</dcterms:modified>
</cp:coreProperties>
</file>